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omments/modernComment_2AEC_8416AEF6.xml" ContentType="application/vnd.ms-powerpoint.comments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omments/modernComment_176_61D75C9E.xml" ContentType="application/vnd.ms-powerpoint.comments+xml"/>
  <Override PartName="/ppt/notesSlides/notesSlide16.xml" ContentType="application/vnd.openxmlformats-officedocument.presentationml.notesSlide+xml"/>
  <Override PartName="/ppt/comments/modernComment_7FFFDC34_B73BCE7A.xml" ContentType="application/vnd.ms-powerpoint.comments+xml"/>
  <Override PartName="/ppt/notesSlides/notesSlide1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8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90" r:id="rId4"/>
  </p:sldMasterIdLst>
  <p:notesMasterIdLst>
    <p:notesMasterId r:id="rId43"/>
  </p:notesMasterIdLst>
  <p:sldIdLst>
    <p:sldId id="616" r:id="rId5"/>
    <p:sldId id="2643" r:id="rId6"/>
    <p:sldId id="262" r:id="rId7"/>
    <p:sldId id="2147474474" r:id="rId8"/>
    <p:sldId id="10976" r:id="rId9"/>
    <p:sldId id="10920" r:id="rId10"/>
    <p:sldId id="263" r:id="rId11"/>
    <p:sldId id="10978" r:id="rId12"/>
    <p:sldId id="10979" r:id="rId13"/>
    <p:sldId id="10980" r:id="rId14"/>
    <p:sldId id="10981" r:id="rId15"/>
    <p:sldId id="2667" r:id="rId16"/>
    <p:sldId id="2668" r:id="rId17"/>
    <p:sldId id="10982" r:id="rId18"/>
    <p:sldId id="276" r:id="rId19"/>
    <p:sldId id="10983" r:id="rId20"/>
    <p:sldId id="10984" r:id="rId21"/>
    <p:sldId id="2147474485" r:id="rId22"/>
    <p:sldId id="10986" r:id="rId23"/>
    <p:sldId id="2147474486" r:id="rId24"/>
    <p:sldId id="10988" r:id="rId25"/>
    <p:sldId id="10989" r:id="rId26"/>
    <p:sldId id="305" r:id="rId27"/>
    <p:sldId id="318" r:id="rId28"/>
    <p:sldId id="2147474487" r:id="rId29"/>
    <p:sldId id="2147474488" r:id="rId30"/>
    <p:sldId id="10990" r:id="rId31"/>
    <p:sldId id="342" r:id="rId32"/>
    <p:sldId id="374" r:id="rId33"/>
    <p:sldId id="2147474476" r:id="rId34"/>
    <p:sldId id="2147474484" r:id="rId35"/>
    <p:sldId id="2147474478" r:id="rId36"/>
    <p:sldId id="10992" r:id="rId37"/>
    <p:sldId id="2147474470" r:id="rId38"/>
    <p:sldId id="319" r:id="rId39"/>
    <p:sldId id="2147474473" r:id="rId40"/>
    <p:sldId id="10955" r:id="rId41"/>
    <p:sldId id="10975" r:id="rId42"/>
  </p:sldIdLst>
  <p:sldSz cx="12195175" cy="6859588"/>
  <p:notesSz cx="6858000" cy="9144000"/>
  <p:custDataLst>
    <p:tags r:id="rId44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2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2898D"/>
    <a:srgbClr val="3CB4E6"/>
    <a:srgbClr val="B6C1C7"/>
    <a:srgbClr val="DADADB"/>
    <a:srgbClr val="CBD2D6"/>
    <a:srgbClr val="90989E"/>
    <a:srgbClr val="D4007A"/>
    <a:srgbClr val="00317D"/>
    <a:srgbClr val="B9C4CA"/>
    <a:srgbClr val="4F52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4E5A866-1028-425B-9AC7-591702F575F9}" v="82" dt="2024-12-12T15:00:18.825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Aucun style, aucune grill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248" autoAdjust="0"/>
    <p:restoredTop sz="89526" autoAdjust="0"/>
  </p:normalViewPr>
  <p:slideViewPr>
    <p:cSldViewPr snapToGrid="0">
      <p:cViewPr varScale="1">
        <p:scale>
          <a:sx n="75" d="100"/>
          <a:sy n="75" d="100"/>
        </p:scale>
        <p:origin x="1238" y="43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viewProps" Target="viewProps.xml"/><Relationship Id="rId50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commentAuthors" Target="comment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ags" Target="tags/tag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notesMaster" Target="notesMasters/notesMaster1.xml"/><Relationship Id="rId48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microsoft.com/office/2018/10/relationships/authors" Target="author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comments/modernComment_176_61D75C9E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2C53C0FC-C573-4378-BF8D-5E6B432DEAF9}" authorId="{00000000-0000-0000-0000-000000000000}" created="2023-08-03T11:59:22.255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1641503902" sldId="374"/>
      <ac:picMk id="5" creationId="{722DE5DC-06DE-87E5-F159-538C6CBE267A}"/>
    </ac:deMkLst>
    <p188:txBody>
      <a:bodyPr/>
      <a:lstStyle/>
      <a:p>
        <a:r>
          <a:rPr lang="en-US"/>
          <a:t>Put a small comment also on the first two tabs</a:t>
        </a:r>
      </a:p>
    </p188:txBody>
    <p188:extLst>
      <p:ext xmlns:p="http://schemas.openxmlformats.org/presentationml/2006/main" uri="{5BB2D875-25FF-4072-B9AC-8F64D62656EB}">
        <p228:taskDetails xmlns:p228="http://schemas.microsoft.com/office/powerpoint/2022/08/main">
          <p228:history/>
        </p228:taskDetails>
      </p:ext>
    </p188:extLst>
  </p188:cm>
</p188:cmLst>
</file>

<file path=ppt/comments/modernComment_2AEC_8416AEF6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9A4AA87D-27AA-45A0-A6F5-AF993C9B4CAD}" authorId="{00000000-0000-0000-0000-000000000000}" created="2023-08-09T16:02:28.992">
    <pc:sldMkLst xmlns:pc="http://schemas.microsoft.com/office/powerpoint/2013/main/command">
      <pc:docMk/>
      <pc:sldMk cId="2216079094" sldId="10988"/>
    </pc:sldMkLst>
    <p188:txBody>
      <a:bodyPr/>
      <a:lstStyle/>
      <a:p>
        <a:r>
          <a:rPr lang="fr-FR"/>
          <a:t>Shall we open for scan rsp ? (adding complexity</a:t>
        </a:r>
      </a:p>
    </p188:txBody>
    <p188:extLst>
      <p:ext xmlns:p="http://schemas.openxmlformats.org/presentationml/2006/main" uri="{5BB2D875-25FF-4072-B9AC-8F64D62656EB}">
        <p228:taskDetails xmlns:p228="http://schemas.microsoft.com/office/powerpoint/2022/08/main">
          <p228:history/>
        </p228:taskDetails>
      </p:ext>
    </p188:extLst>
  </p188:cm>
</p188:cmLst>
</file>

<file path=ppt/comments/modernComment_7FFFDC34_B73BCE7A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AB1C5E5F-4091-4BE8-B98A-18F13FEC34B7}" authorId="{00000000-0000-0000-0000-000000000000}" created="2023-09-21T14:02:26.277">
    <pc:sldMkLst xmlns:pc="http://schemas.microsoft.com/office/powerpoint/2013/main/command">
      <pc:docMk/>
      <pc:sldMk cId="3074150010" sldId="2147474484"/>
    </pc:sldMkLst>
    <p188:txBody>
      <a:bodyPr/>
      <a:lstStyle/>
      <a:p>
        <a:r>
          <a:rPr lang="en-US"/>
          <a:t>[Mention was removed]  as agreed I let you to adjust it ☺️</a:t>
        </a:r>
      </a:p>
    </p188:txBody>
    <p188:extLst>
      <p:ext xmlns:p="http://schemas.openxmlformats.org/presentationml/2006/main" uri="{5BB2D875-25FF-4072-B9AC-8F64D62656EB}">
        <p228:taskDetails xmlns:p228="http://schemas.microsoft.com/office/powerpoint/2022/08/main">
          <p228:history/>
        </p228:taskDetails>
      </p:ext>
    </p188:extLst>
  </p188:cm>
</p188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638946A-D04C-4802-A7D2-14350B4C60C9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80B484C4-5966-4870-B379-3C6B605719A4}">
      <dgm:prSet phldrT="[Text]" custT="1"/>
      <dgm:spPr/>
      <dgm:t>
        <a:bodyPr/>
        <a:lstStyle/>
        <a:p>
          <a:r>
            <a:rPr lang="fr-FR" sz="2000" dirty="0"/>
            <a:t>STM32CubeMx initialisation for STM32WBA </a:t>
          </a:r>
          <a:r>
            <a:rPr lang="fr-FR" sz="2000" dirty="0" err="1"/>
            <a:t>Nucleo</a:t>
          </a:r>
          <a:r>
            <a:rPr lang="fr-FR" sz="2000" dirty="0"/>
            <a:t> </a:t>
          </a:r>
          <a:r>
            <a:rPr lang="fr-FR" sz="2000" dirty="0" err="1"/>
            <a:t>board</a:t>
          </a:r>
          <a:endParaRPr lang="fr-FR" sz="2000" dirty="0"/>
        </a:p>
      </dgm:t>
    </dgm:pt>
    <dgm:pt modelId="{3E44141D-73F6-4271-8EEA-986649E8ABFC}" type="parTrans" cxnId="{8623E1F2-8AAA-4DB8-8332-6FB08C8262CD}">
      <dgm:prSet/>
      <dgm:spPr/>
      <dgm:t>
        <a:bodyPr/>
        <a:lstStyle/>
        <a:p>
          <a:endParaRPr lang="fr-FR"/>
        </a:p>
      </dgm:t>
    </dgm:pt>
    <dgm:pt modelId="{EBF07651-591A-4C3D-AD3F-EC73D955EB23}" type="sibTrans" cxnId="{8623E1F2-8AAA-4DB8-8332-6FB08C8262CD}">
      <dgm:prSet/>
      <dgm:spPr>
        <a:solidFill>
          <a:schemeClr val="accent2">
            <a:alpha val="90000"/>
          </a:schemeClr>
        </a:solidFill>
      </dgm:spPr>
      <dgm:t>
        <a:bodyPr/>
        <a:lstStyle/>
        <a:p>
          <a:endParaRPr lang="fr-FR"/>
        </a:p>
      </dgm:t>
    </dgm:pt>
    <dgm:pt modelId="{DB2B5209-0FBC-4F0E-89DD-539ACC7BF0F2}">
      <dgm:prSet phldrT="[Text]" custT="1"/>
      <dgm:spPr/>
      <dgm:t>
        <a:bodyPr/>
        <a:lstStyle/>
        <a:p>
          <a:r>
            <a:rPr lang="fr-FR" sz="2000" dirty="0"/>
            <a:t>STM32WBA IPs &amp; peripherals configuration</a:t>
          </a:r>
        </a:p>
      </dgm:t>
    </dgm:pt>
    <dgm:pt modelId="{58DA7C6E-2175-433A-8997-E98F1116F7ED}" type="parTrans" cxnId="{60CB56C7-6FF1-4EFD-956D-A71FBA1E9B6B}">
      <dgm:prSet/>
      <dgm:spPr/>
      <dgm:t>
        <a:bodyPr/>
        <a:lstStyle/>
        <a:p>
          <a:endParaRPr lang="fr-FR"/>
        </a:p>
      </dgm:t>
    </dgm:pt>
    <dgm:pt modelId="{F2E6C3BC-FDCF-4AE3-889D-47A686ED6909}" type="sibTrans" cxnId="{60CB56C7-6FF1-4EFD-956D-A71FBA1E9B6B}">
      <dgm:prSet/>
      <dgm:spPr>
        <a:solidFill>
          <a:schemeClr val="accent2">
            <a:alpha val="90000"/>
          </a:schemeClr>
        </a:solidFill>
      </dgm:spPr>
      <dgm:t>
        <a:bodyPr/>
        <a:lstStyle/>
        <a:p>
          <a:endParaRPr lang="fr-FR"/>
        </a:p>
      </dgm:t>
    </dgm:pt>
    <dgm:pt modelId="{EE33C933-D8C2-496D-A0D1-BAD7D0F2946C}">
      <dgm:prSet phldrT="[Text]" custT="1"/>
      <dgm:spPr/>
      <dgm:t>
        <a:bodyPr/>
        <a:lstStyle/>
        <a:p>
          <a:r>
            <a:rPr lang="fr-FR" sz="2000" dirty="0"/>
            <a:t>Clock Tree configuration</a:t>
          </a:r>
        </a:p>
      </dgm:t>
    </dgm:pt>
    <dgm:pt modelId="{BF23EB0E-7E42-4994-96BC-7F3A531C6EF0}" type="parTrans" cxnId="{ED2DE644-FF72-4D8B-813D-1C20C8175599}">
      <dgm:prSet/>
      <dgm:spPr/>
      <dgm:t>
        <a:bodyPr/>
        <a:lstStyle/>
        <a:p>
          <a:endParaRPr lang="fr-FR"/>
        </a:p>
      </dgm:t>
    </dgm:pt>
    <dgm:pt modelId="{4A9F372B-8DC9-4134-A9DD-0B378108AEE0}" type="sibTrans" cxnId="{ED2DE644-FF72-4D8B-813D-1C20C8175599}">
      <dgm:prSet/>
      <dgm:spPr>
        <a:solidFill>
          <a:schemeClr val="accent2">
            <a:alpha val="90000"/>
          </a:schemeClr>
        </a:solidFill>
      </dgm:spPr>
      <dgm:t>
        <a:bodyPr/>
        <a:lstStyle/>
        <a:p>
          <a:endParaRPr lang="fr-FR"/>
        </a:p>
      </dgm:t>
    </dgm:pt>
    <dgm:pt modelId="{DD8E97A8-038A-4B22-8BEA-5642C625AC24}">
      <dgm:prSet phldrT="[Text]" custT="1"/>
      <dgm:spPr>
        <a:ln w="76200">
          <a:solidFill>
            <a:schemeClr val="accent4"/>
          </a:solidFill>
        </a:ln>
      </dgm:spPr>
      <dgm:t>
        <a:bodyPr/>
        <a:lstStyle/>
        <a:p>
          <a:r>
            <a:rPr lang="fr-FR" sz="2000" dirty="0"/>
            <a:t>BLE configuration : Advertising, Service, Characteristic</a:t>
          </a:r>
        </a:p>
      </dgm:t>
    </dgm:pt>
    <dgm:pt modelId="{00B7A96C-5506-427A-B667-D0F676AF3015}" type="parTrans" cxnId="{5625C8BD-D5F6-4BA8-81EE-91AA7A9B2818}">
      <dgm:prSet/>
      <dgm:spPr/>
      <dgm:t>
        <a:bodyPr/>
        <a:lstStyle/>
        <a:p>
          <a:endParaRPr lang="fr-FR"/>
        </a:p>
      </dgm:t>
    </dgm:pt>
    <dgm:pt modelId="{1FCC8269-AAD3-45C4-B818-814CA2B616BB}" type="sibTrans" cxnId="{5625C8BD-D5F6-4BA8-81EE-91AA7A9B2818}">
      <dgm:prSet/>
      <dgm:spPr>
        <a:solidFill>
          <a:schemeClr val="accent2">
            <a:alpha val="90000"/>
          </a:schemeClr>
        </a:solidFill>
      </dgm:spPr>
      <dgm:t>
        <a:bodyPr/>
        <a:lstStyle/>
        <a:p>
          <a:endParaRPr lang="fr-FR"/>
        </a:p>
      </dgm:t>
    </dgm:pt>
    <dgm:pt modelId="{A35C7477-7151-4806-A62F-1C466C7798E2}">
      <dgm:prSet phldrT="[Text]" custT="1"/>
      <dgm:spPr>
        <a:ln w="76200">
          <a:solidFill>
            <a:schemeClr val="accent4"/>
          </a:solidFill>
        </a:ln>
      </dgm:spPr>
      <dgm:t>
        <a:bodyPr/>
        <a:lstStyle/>
        <a:p>
          <a:r>
            <a:rPr lang="fr-FR" sz="2000" dirty="0"/>
            <a:t>Code generation &amp; application code management over CubeIDE</a:t>
          </a:r>
        </a:p>
      </dgm:t>
    </dgm:pt>
    <dgm:pt modelId="{3235BB94-9E1A-4703-B8CC-BAACB03C54C5}" type="parTrans" cxnId="{AD0044DE-D3D5-4478-965F-9476515050D3}">
      <dgm:prSet/>
      <dgm:spPr/>
      <dgm:t>
        <a:bodyPr/>
        <a:lstStyle/>
        <a:p>
          <a:endParaRPr lang="fr-FR"/>
        </a:p>
      </dgm:t>
    </dgm:pt>
    <dgm:pt modelId="{05A8EDC2-B597-4239-A27D-474E9A985FC4}" type="sibTrans" cxnId="{AD0044DE-D3D5-4478-965F-9476515050D3}">
      <dgm:prSet/>
      <dgm:spPr/>
      <dgm:t>
        <a:bodyPr/>
        <a:lstStyle/>
        <a:p>
          <a:endParaRPr lang="fr-FR"/>
        </a:p>
      </dgm:t>
    </dgm:pt>
    <dgm:pt modelId="{E2C9CBAF-45F5-463F-BCC7-BD9AB412812F}" type="pres">
      <dgm:prSet presAssocID="{8638946A-D04C-4802-A7D2-14350B4C60C9}" presName="outerComposite" presStyleCnt="0">
        <dgm:presLayoutVars>
          <dgm:chMax val="5"/>
          <dgm:dir/>
          <dgm:resizeHandles val="exact"/>
        </dgm:presLayoutVars>
      </dgm:prSet>
      <dgm:spPr/>
    </dgm:pt>
    <dgm:pt modelId="{05D164EC-A415-486C-9365-8300D231180A}" type="pres">
      <dgm:prSet presAssocID="{8638946A-D04C-4802-A7D2-14350B4C60C9}" presName="dummyMaxCanvas" presStyleCnt="0">
        <dgm:presLayoutVars/>
      </dgm:prSet>
      <dgm:spPr/>
    </dgm:pt>
    <dgm:pt modelId="{C39A0E56-1AA4-4FB8-96E9-067C27D2AC7E}" type="pres">
      <dgm:prSet presAssocID="{8638946A-D04C-4802-A7D2-14350B4C60C9}" presName="FiveNodes_1" presStyleLbl="node1" presStyleIdx="0" presStyleCnt="5">
        <dgm:presLayoutVars>
          <dgm:bulletEnabled val="1"/>
        </dgm:presLayoutVars>
      </dgm:prSet>
      <dgm:spPr/>
    </dgm:pt>
    <dgm:pt modelId="{806C37AE-2AA6-4797-BA11-838FB1818BC3}" type="pres">
      <dgm:prSet presAssocID="{8638946A-D04C-4802-A7D2-14350B4C60C9}" presName="FiveNodes_2" presStyleLbl="node1" presStyleIdx="1" presStyleCnt="5">
        <dgm:presLayoutVars>
          <dgm:bulletEnabled val="1"/>
        </dgm:presLayoutVars>
      </dgm:prSet>
      <dgm:spPr/>
    </dgm:pt>
    <dgm:pt modelId="{26CCBBC5-E324-4BFC-8CAD-F845C87B0FD6}" type="pres">
      <dgm:prSet presAssocID="{8638946A-D04C-4802-A7D2-14350B4C60C9}" presName="FiveNodes_3" presStyleLbl="node1" presStyleIdx="2" presStyleCnt="5">
        <dgm:presLayoutVars>
          <dgm:bulletEnabled val="1"/>
        </dgm:presLayoutVars>
      </dgm:prSet>
      <dgm:spPr/>
    </dgm:pt>
    <dgm:pt modelId="{D94C7D8B-FE71-4298-8181-81A6DD8B729F}" type="pres">
      <dgm:prSet presAssocID="{8638946A-D04C-4802-A7D2-14350B4C60C9}" presName="FiveNodes_4" presStyleLbl="node1" presStyleIdx="3" presStyleCnt="5">
        <dgm:presLayoutVars>
          <dgm:bulletEnabled val="1"/>
        </dgm:presLayoutVars>
      </dgm:prSet>
      <dgm:spPr/>
    </dgm:pt>
    <dgm:pt modelId="{F851047E-DA5F-4CC0-A314-4284548C870E}" type="pres">
      <dgm:prSet presAssocID="{8638946A-D04C-4802-A7D2-14350B4C60C9}" presName="FiveNodes_5" presStyleLbl="node1" presStyleIdx="4" presStyleCnt="5">
        <dgm:presLayoutVars>
          <dgm:bulletEnabled val="1"/>
        </dgm:presLayoutVars>
      </dgm:prSet>
      <dgm:spPr/>
    </dgm:pt>
    <dgm:pt modelId="{38B7BA3D-6110-4F8B-BB09-9DD7EFC338D3}" type="pres">
      <dgm:prSet presAssocID="{8638946A-D04C-4802-A7D2-14350B4C60C9}" presName="FiveConn_1-2" presStyleLbl="fgAccFollowNode1" presStyleIdx="0" presStyleCnt="4">
        <dgm:presLayoutVars>
          <dgm:bulletEnabled val="1"/>
        </dgm:presLayoutVars>
      </dgm:prSet>
      <dgm:spPr/>
    </dgm:pt>
    <dgm:pt modelId="{7BA17721-B090-49B1-A5E6-9DB0974581BC}" type="pres">
      <dgm:prSet presAssocID="{8638946A-D04C-4802-A7D2-14350B4C60C9}" presName="FiveConn_2-3" presStyleLbl="fgAccFollowNode1" presStyleIdx="1" presStyleCnt="4">
        <dgm:presLayoutVars>
          <dgm:bulletEnabled val="1"/>
        </dgm:presLayoutVars>
      </dgm:prSet>
      <dgm:spPr/>
    </dgm:pt>
    <dgm:pt modelId="{DD6B9D63-906C-426F-BEC7-E575EB87395A}" type="pres">
      <dgm:prSet presAssocID="{8638946A-D04C-4802-A7D2-14350B4C60C9}" presName="FiveConn_3-4" presStyleLbl="fgAccFollowNode1" presStyleIdx="2" presStyleCnt="4">
        <dgm:presLayoutVars>
          <dgm:bulletEnabled val="1"/>
        </dgm:presLayoutVars>
      </dgm:prSet>
      <dgm:spPr/>
    </dgm:pt>
    <dgm:pt modelId="{23F6C75A-2AE4-4487-B72F-9FFF9270B97A}" type="pres">
      <dgm:prSet presAssocID="{8638946A-D04C-4802-A7D2-14350B4C60C9}" presName="FiveConn_4-5" presStyleLbl="fgAccFollowNode1" presStyleIdx="3" presStyleCnt="4">
        <dgm:presLayoutVars>
          <dgm:bulletEnabled val="1"/>
        </dgm:presLayoutVars>
      </dgm:prSet>
      <dgm:spPr/>
    </dgm:pt>
    <dgm:pt modelId="{AF791449-6AC8-48F1-9056-3CBC0064AFC3}" type="pres">
      <dgm:prSet presAssocID="{8638946A-D04C-4802-A7D2-14350B4C60C9}" presName="FiveNodes_1_text" presStyleLbl="node1" presStyleIdx="4" presStyleCnt="5">
        <dgm:presLayoutVars>
          <dgm:bulletEnabled val="1"/>
        </dgm:presLayoutVars>
      </dgm:prSet>
      <dgm:spPr/>
    </dgm:pt>
    <dgm:pt modelId="{954BC4DB-2F57-42D2-8E24-9AD3356FC14B}" type="pres">
      <dgm:prSet presAssocID="{8638946A-D04C-4802-A7D2-14350B4C60C9}" presName="FiveNodes_2_text" presStyleLbl="node1" presStyleIdx="4" presStyleCnt="5">
        <dgm:presLayoutVars>
          <dgm:bulletEnabled val="1"/>
        </dgm:presLayoutVars>
      </dgm:prSet>
      <dgm:spPr/>
    </dgm:pt>
    <dgm:pt modelId="{7ECE07AF-8792-42A6-8E29-D3BCFB282AAC}" type="pres">
      <dgm:prSet presAssocID="{8638946A-D04C-4802-A7D2-14350B4C60C9}" presName="FiveNodes_3_text" presStyleLbl="node1" presStyleIdx="4" presStyleCnt="5">
        <dgm:presLayoutVars>
          <dgm:bulletEnabled val="1"/>
        </dgm:presLayoutVars>
      </dgm:prSet>
      <dgm:spPr/>
    </dgm:pt>
    <dgm:pt modelId="{6EC77658-2F8D-4796-B090-F04221D30982}" type="pres">
      <dgm:prSet presAssocID="{8638946A-D04C-4802-A7D2-14350B4C60C9}" presName="FiveNodes_4_text" presStyleLbl="node1" presStyleIdx="4" presStyleCnt="5">
        <dgm:presLayoutVars>
          <dgm:bulletEnabled val="1"/>
        </dgm:presLayoutVars>
      </dgm:prSet>
      <dgm:spPr/>
    </dgm:pt>
    <dgm:pt modelId="{90434E05-6521-498B-B42D-12D60F2D727E}" type="pres">
      <dgm:prSet presAssocID="{8638946A-D04C-4802-A7D2-14350B4C60C9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088AB127-AA98-491E-A937-50D194C5473B}" type="presOf" srcId="{80B484C4-5966-4870-B379-3C6B605719A4}" destId="{AF791449-6AC8-48F1-9056-3CBC0064AFC3}" srcOrd="1" destOrd="0" presId="urn:microsoft.com/office/officeart/2005/8/layout/vProcess5"/>
    <dgm:cxn modelId="{C562DE27-B8CF-4243-B530-1F6A246A5362}" type="presOf" srcId="{EE33C933-D8C2-496D-A0D1-BAD7D0F2946C}" destId="{7ECE07AF-8792-42A6-8E29-D3BCFB282AAC}" srcOrd="1" destOrd="0" presId="urn:microsoft.com/office/officeart/2005/8/layout/vProcess5"/>
    <dgm:cxn modelId="{08E7E32A-9DF7-45F0-80D2-4D164AC59680}" type="presOf" srcId="{DD8E97A8-038A-4B22-8BEA-5642C625AC24}" destId="{6EC77658-2F8D-4796-B090-F04221D30982}" srcOrd="1" destOrd="0" presId="urn:microsoft.com/office/officeart/2005/8/layout/vProcess5"/>
    <dgm:cxn modelId="{DADE382D-1D20-4CD9-8341-3126359C505E}" type="presOf" srcId="{F2E6C3BC-FDCF-4AE3-889D-47A686ED6909}" destId="{7BA17721-B090-49B1-A5E6-9DB0974581BC}" srcOrd="0" destOrd="0" presId="urn:microsoft.com/office/officeart/2005/8/layout/vProcess5"/>
    <dgm:cxn modelId="{0D46203E-8EAD-4686-8E03-32E0084B52A7}" type="presOf" srcId="{1FCC8269-AAD3-45C4-B818-814CA2B616BB}" destId="{23F6C75A-2AE4-4487-B72F-9FFF9270B97A}" srcOrd="0" destOrd="0" presId="urn:microsoft.com/office/officeart/2005/8/layout/vProcess5"/>
    <dgm:cxn modelId="{621F1A5F-DCA2-4B4E-8639-07CED26FEA24}" type="presOf" srcId="{EBF07651-591A-4C3D-AD3F-EC73D955EB23}" destId="{38B7BA3D-6110-4F8B-BB09-9DD7EFC338D3}" srcOrd="0" destOrd="0" presId="urn:microsoft.com/office/officeart/2005/8/layout/vProcess5"/>
    <dgm:cxn modelId="{78D19162-2605-44FA-A39A-8E76984FD6D1}" type="presOf" srcId="{8638946A-D04C-4802-A7D2-14350B4C60C9}" destId="{E2C9CBAF-45F5-463F-BCC7-BD9AB412812F}" srcOrd="0" destOrd="0" presId="urn:microsoft.com/office/officeart/2005/8/layout/vProcess5"/>
    <dgm:cxn modelId="{ED2DE644-FF72-4D8B-813D-1C20C8175599}" srcId="{8638946A-D04C-4802-A7D2-14350B4C60C9}" destId="{EE33C933-D8C2-496D-A0D1-BAD7D0F2946C}" srcOrd="2" destOrd="0" parTransId="{BF23EB0E-7E42-4994-96BC-7F3A531C6EF0}" sibTransId="{4A9F372B-8DC9-4134-A9DD-0B378108AEE0}"/>
    <dgm:cxn modelId="{1BC0756E-7025-4CA3-BD5E-04170EB0C824}" type="presOf" srcId="{4A9F372B-8DC9-4134-A9DD-0B378108AEE0}" destId="{DD6B9D63-906C-426F-BEC7-E575EB87395A}" srcOrd="0" destOrd="0" presId="urn:microsoft.com/office/officeart/2005/8/layout/vProcess5"/>
    <dgm:cxn modelId="{B493154F-A0C8-4681-A754-9EEED336DBE1}" type="presOf" srcId="{A35C7477-7151-4806-A62F-1C466C7798E2}" destId="{F851047E-DA5F-4CC0-A314-4284548C870E}" srcOrd="0" destOrd="0" presId="urn:microsoft.com/office/officeart/2005/8/layout/vProcess5"/>
    <dgm:cxn modelId="{5D8A6576-EDA7-445A-AEF7-1E51FEA15CD2}" type="presOf" srcId="{DB2B5209-0FBC-4F0E-89DD-539ACC7BF0F2}" destId="{806C37AE-2AA6-4797-BA11-838FB1818BC3}" srcOrd="0" destOrd="0" presId="urn:microsoft.com/office/officeart/2005/8/layout/vProcess5"/>
    <dgm:cxn modelId="{A1F22C95-A4B9-4B0E-A309-5B7D21633EBE}" type="presOf" srcId="{A35C7477-7151-4806-A62F-1C466C7798E2}" destId="{90434E05-6521-498B-B42D-12D60F2D727E}" srcOrd="1" destOrd="0" presId="urn:microsoft.com/office/officeart/2005/8/layout/vProcess5"/>
    <dgm:cxn modelId="{7C5C53A4-018B-47F7-94C9-66CB0DEE2DDC}" type="presOf" srcId="{DD8E97A8-038A-4B22-8BEA-5642C625AC24}" destId="{D94C7D8B-FE71-4298-8181-81A6DD8B729F}" srcOrd="0" destOrd="0" presId="urn:microsoft.com/office/officeart/2005/8/layout/vProcess5"/>
    <dgm:cxn modelId="{3B8F17A7-F41C-4805-81D0-F20C116613F4}" type="presOf" srcId="{80B484C4-5966-4870-B379-3C6B605719A4}" destId="{C39A0E56-1AA4-4FB8-96E9-067C27D2AC7E}" srcOrd="0" destOrd="0" presId="urn:microsoft.com/office/officeart/2005/8/layout/vProcess5"/>
    <dgm:cxn modelId="{E1A915B9-2C62-4DBA-A330-C7143451B192}" type="presOf" srcId="{DB2B5209-0FBC-4F0E-89DD-539ACC7BF0F2}" destId="{954BC4DB-2F57-42D2-8E24-9AD3356FC14B}" srcOrd="1" destOrd="0" presId="urn:microsoft.com/office/officeart/2005/8/layout/vProcess5"/>
    <dgm:cxn modelId="{5625C8BD-D5F6-4BA8-81EE-91AA7A9B2818}" srcId="{8638946A-D04C-4802-A7D2-14350B4C60C9}" destId="{DD8E97A8-038A-4B22-8BEA-5642C625AC24}" srcOrd="3" destOrd="0" parTransId="{00B7A96C-5506-427A-B667-D0F676AF3015}" sibTransId="{1FCC8269-AAD3-45C4-B818-814CA2B616BB}"/>
    <dgm:cxn modelId="{60CB56C7-6FF1-4EFD-956D-A71FBA1E9B6B}" srcId="{8638946A-D04C-4802-A7D2-14350B4C60C9}" destId="{DB2B5209-0FBC-4F0E-89DD-539ACC7BF0F2}" srcOrd="1" destOrd="0" parTransId="{58DA7C6E-2175-433A-8997-E98F1116F7ED}" sibTransId="{F2E6C3BC-FDCF-4AE3-889D-47A686ED6909}"/>
    <dgm:cxn modelId="{AD0044DE-D3D5-4478-965F-9476515050D3}" srcId="{8638946A-D04C-4802-A7D2-14350B4C60C9}" destId="{A35C7477-7151-4806-A62F-1C466C7798E2}" srcOrd="4" destOrd="0" parTransId="{3235BB94-9E1A-4703-B8CC-BAACB03C54C5}" sibTransId="{05A8EDC2-B597-4239-A27D-474E9A985FC4}"/>
    <dgm:cxn modelId="{2C126AE2-EA16-4FFE-B48C-ACBD7BEECA54}" type="presOf" srcId="{EE33C933-D8C2-496D-A0D1-BAD7D0F2946C}" destId="{26CCBBC5-E324-4BFC-8CAD-F845C87B0FD6}" srcOrd="0" destOrd="0" presId="urn:microsoft.com/office/officeart/2005/8/layout/vProcess5"/>
    <dgm:cxn modelId="{8623E1F2-8AAA-4DB8-8332-6FB08C8262CD}" srcId="{8638946A-D04C-4802-A7D2-14350B4C60C9}" destId="{80B484C4-5966-4870-B379-3C6B605719A4}" srcOrd="0" destOrd="0" parTransId="{3E44141D-73F6-4271-8EEA-986649E8ABFC}" sibTransId="{EBF07651-591A-4C3D-AD3F-EC73D955EB23}"/>
    <dgm:cxn modelId="{ECECEC8C-F911-4672-AB72-5F54FE6C7432}" type="presParOf" srcId="{E2C9CBAF-45F5-463F-BCC7-BD9AB412812F}" destId="{05D164EC-A415-486C-9365-8300D231180A}" srcOrd="0" destOrd="0" presId="urn:microsoft.com/office/officeart/2005/8/layout/vProcess5"/>
    <dgm:cxn modelId="{79018606-3A0D-42E9-9062-6DC93AF931B5}" type="presParOf" srcId="{E2C9CBAF-45F5-463F-BCC7-BD9AB412812F}" destId="{C39A0E56-1AA4-4FB8-96E9-067C27D2AC7E}" srcOrd="1" destOrd="0" presId="urn:microsoft.com/office/officeart/2005/8/layout/vProcess5"/>
    <dgm:cxn modelId="{1EC70873-B453-40D8-B7E5-04ABE5CFA0A0}" type="presParOf" srcId="{E2C9CBAF-45F5-463F-BCC7-BD9AB412812F}" destId="{806C37AE-2AA6-4797-BA11-838FB1818BC3}" srcOrd="2" destOrd="0" presId="urn:microsoft.com/office/officeart/2005/8/layout/vProcess5"/>
    <dgm:cxn modelId="{37D752D6-D7A3-44ED-A4F5-E062FA09311E}" type="presParOf" srcId="{E2C9CBAF-45F5-463F-BCC7-BD9AB412812F}" destId="{26CCBBC5-E324-4BFC-8CAD-F845C87B0FD6}" srcOrd="3" destOrd="0" presId="urn:microsoft.com/office/officeart/2005/8/layout/vProcess5"/>
    <dgm:cxn modelId="{FB16712F-C80B-45AB-86EA-6A07DEE0F732}" type="presParOf" srcId="{E2C9CBAF-45F5-463F-BCC7-BD9AB412812F}" destId="{D94C7D8B-FE71-4298-8181-81A6DD8B729F}" srcOrd="4" destOrd="0" presId="urn:microsoft.com/office/officeart/2005/8/layout/vProcess5"/>
    <dgm:cxn modelId="{3320048B-4FC0-4CD3-8C30-326AA53E3602}" type="presParOf" srcId="{E2C9CBAF-45F5-463F-BCC7-BD9AB412812F}" destId="{F851047E-DA5F-4CC0-A314-4284548C870E}" srcOrd="5" destOrd="0" presId="urn:microsoft.com/office/officeart/2005/8/layout/vProcess5"/>
    <dgm:cxn modelId="{992357A6-D37C-4050-BAB8-1E6E27976883}" type="presParOf" srcId="{E2C9CBAF-45F5-463F-BCC7-BD9AB412812F}" destId="{38B7BA3D-6110-4F8B-BB09-9DD7EFC338D3}" srcOrd="6" destOrd="0" presId="urn:microsoft.com/office/officeart/2005/8/layout/vProcess5"/>
    <dgm:cxn modelId="{CC8D9A23-B41F-4AF2-8272-37235C756E24}" type="presParOf" srcId="{E2C9CBAF-45F5-463F-BCC7-BD9AB412812F}" destId="{7BA17721-B090-49B1-A5E6-9DB0974581BC}" srcOrd="7" destOrd="0" presId="urn:microsoft.com/office/officeart/2005/8/layout/vProcess5"/>
    <dgm:cxn modelId="{84F5DCDA-6B1F-45BD-B639-00BDE15C756C}" type="presParOf" srcId="{E2C9CBAF-45F5-463F-BCC7-BD9AB412812F}" destId="{DD6B9D63-906C-426F-BEC7-E575EB87395A}" srcOrd="8" destOrd="0" presId="urn:microsoft.com/office/officeart/2005/8/layout/vProcess5"/>
    <dgm:cxn modelId="{8702B672-4624-43FE-9F19-8E25E13637FE}" type="presParOf" srcId="{E2C9CBAF-45F5-463F-BCC7-BD9AB412812F}" destId="{23F6C75A-2AE4-4487-B72F-9FFF9270B97A}" srcOrd="9" destOrd="0" presId="urn:microsoft.com/office/officeart/2005/8/layout/vProcess5"/>
    <dgm:cxn modelId="{89DE33DE-724F-47C7-B179-4F23852DBAFB}" type="presParOf" srcId="{E2C9CBAF-45F5-463F-BCC7-BD9AB412812F}" destId="{AF791449-6AC8-48F1-9056-3CBC0064AFC3}" srcOrd="10" destOrd="0" presId="urn:microsoft.com/office/officeart/2005/8/layout/vProcess5"/>
    <dgm:cxn modelId="{5AA879EB-665B-45DD-B1AE-9ABAA0E4C264}" type="presParOf" srcId="{E2C9CBAF-45F5-463F-BCC7-BD9AB412812F}" destId="{954BC4DB-2F57-42D2-8E24-9AD3356FC14B}" srcOrd="11" destOrd="0" presId="urn:microsoft.com/office/officeart/2005/8/layout/vProcess5"/>
    <dgm:cxn modelId="{FC766830-2635-422F-8E81-92F5AA3D7367}" type="presParOf" srcId="{E2C9CBAF-45F5-463F-BCC7-BD9AB412812F}" destId="{7ECE07AF-8792-42A6-8E29-D3BCFB282AAC}" srcOrd="12" destOrd="0" presId="urn:microsoft.com/office/officeart/2005/8/layout/vProcess5"/>
    <dgm:cxn modelId="{9E761CE8-4962-49A6-A387-37E5E12949AC}" type="presParOf" srcId="{E2C9CBAF-45F5-463F-BCC7-BD9AB412812F}" destId="{6EC77658-2F8D-4796-B090-F04221D30982}" srcOrd="13" destOrd="0" presId="urn:microsoft.com/office/officeart/2005/8/layout/vProcess5"/>
    <dgm:cxn modelId="{B434F9F6-FC08-45A8-BC1A-0A514FC890F0}" type="presParOf" srcId="{E2C9CBAF-45F5-463F-BCC7-BD9AB412812F}" destId="{90434E05-6521-498B-B42D-12D60F2D727E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CCB54C4-B46D-487F-982F-C0BEA190B274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0CB440F-206C-4964-91CB-DAB228676D19}">
      <dgm:prSet phldrT="[Text]" custT="1"/>
      <dgm:spPr/>
      <dgm:t>
        <a:bodyPr/>
        <a:lstStyle/>
        <a:p>
          <a:r>
            <a:rPr lang="fr-FR" sz="1400" dirty="0"/>
            <a:t>Open Project</a:t>
          </a:r>
        </a:p>
      </dgm:t>
    </dgm:pt>
    <dgm:pt modelId="{C2D8EED0-FD61-4526-99CE-3DE1947BFBAB}" type="parTrans" cxnId="{C7020955-6732-49B1-965F-D31D99FF208E}">
      <dgm:prSet/>
      <dgm:spPr/>
      <dgm:t>
        <a:bodyPr/>
        <a:lstStyle/>
        <a:p>
          <a:endParaRPr lang="fr-FR"/>
        </a:p>
      </dgm:t>
    </dgm:pt>
    <dgm:pt modelId="{236710CE-7F53-45F8-A9C6-6D5474120A24}" type="sibTrans" cxnId="{C7020955-6732-49B1-965F-D31D99FF208E}">
      <dgm:prSet/>
      <dgm:spPr/>
      <dgm:t>
        <a:bodyPr/>
        <a:lstStyle/>
        <a:p>
          <a:endParaRPr lang="fr-FR"/>
        </a:p>
      </dgm:t>
    </dgm:pt>
    <dgm:pt modelId="{1A6E77F3-6545-451D-A74F-FAAFEF52D75A}">
      <dgm:prSet phldrT="[Text]" custT="1"/>
      <dgm:spPr/>
      <dgm:t>
        <a:bodyPr/>
        <a:lstStyle/>
        <a:p>
          <a:r>
            <a:rPr lang="fr-FR" sz="1400" dirty="0" err="1"/>
            <a:t>Add</a:t>
          </a:r>
          <a:r>
            <a:rPr lang="fr-FR" sz="1400" dirty="0"/>
            <a:t> application code to move to discoverable</a:t>
          </a:r>
        </a:p>
      </dgm:t>
    </dgm:pt>
    <dgm:pt modelId="{C3E27D0F-5CD5-42CC-B205-926D9CFE9AA8}" type="parTrans" cxnId="{4FB5E12E-434D-48E1-BE15-6E9D4D80B8D2}">
      <dgm:prSet/>
      <dgm:spPr/>
      <dgm:t>
        <a:bodyPr/>
        <a:lstStyle/>
        <a:p>
          <a:endParaRPr lang="fr-FR"/>
        </a:p>
      </dgm:t>
    </dgm:pt>
    <dgm:pt modelId="{1823B632-22E3-47DE-91F1-028038C1CA1A}" type="sibTrans" cxnId="{4FB5E12E-434D-48E1-BE15-6E9D4D80B8D2}">
      <dgm:prSet/>
      <dgm:spPr/>
      <dgm:t>
        <a:bodyPr/>
        <a:lstStyle/>
        <a:p>
          <a:endParaRPr lang="fr-FR"/>
        </a:p>
      </dgm:t>
    </dgm:pt>
    <dgm:pt modelId="{A66CA3DB-F5AD-42C7-9BCA-4EAB8AF902B6}">
      <dgm:prSet phldrT="[Text]" custT="1"/>
      <dgm:spPr/>
      <dgm:t>
        <a:bodyPr/>
        <a:lstStyle/>
        <a:p>
          <a:r>
            <a:rPr lang="fr-FR" sz="1400" dirty="0" err="1"/>
            <a:t>Build</a:t>
          </a:r>
          <a:r>
            <a:rPr lang="fr-FR" sz="1400" dirty="0"/>
            <a:t>&amp; Flash</a:t>
          </a:r>
        </a:p>
      </dgm:t>
    </dgm:pt>
    <dgm:pt modelId="{E11D1538-8858-4C98-B842-58C694D2F86F}" type="parTrans" cxnId="{CD8CC562-C28D-4B67-9A35-1A5E1F5D51BC}">
      <dgm:prSet/>
      <dgm:spPr/>
      <dgm:t>
        <a:bodyPr/>
        <a:lstStyle/>
        <a:p>
          <a:endParaRPr lang="fr-FR"/>
        </a:p>
      </dgm:t>
    </dgm:pt>
    <dgm:pt modelId="{EC921325-4888-451E-9925-1CFDDEE0EA21}" type="sibTrans" cxnId="{CD8CC562-C28D-4B67-9A35-1A5E1F5D51BC}">
      <dgm:prSet/>
      <dgm:spPr/>
      <dgm:t>
        <a:bodyPr/>
        <a:lstStyle/>
        <a:p>
          <a:endParaRPr lang="fr-FR"/>
        </a:p>
      </dgm:t>
    </dgm:pt>
    <dgm:pt modelId="{A3DD3C37-993A-4FB4-93C4-3F1FCCCA75BC}" type="pres">
      <dgm:prSet presAssocID="{CCCB54C4-B46D-487F-982F-C0BEA190B274}" presName="Name0" presStyleCnt="0">
        <dgm:presLayoutVars>
          <dgm:dir/>
          <dgm:animLvl val="lvl"/>
          <dgm:resizeHandles val="exact"/>
        </dgm:presLayoutVars>
      </dgm:prSet>
      <dgm:spPr/>
    </dgm:pt>
    <dgm:pt modelId="{C3CF22F0-E448-450F-825E-5F1691FD4694}" type="pres">
      <dgm:prSet presAssocID="{40CB440F-206C-4964-91CB-DAB228676D19}" presName="parTxOnly" presStyleLbl="node1" presStyleIdx="0" presStyleCnt="3" custScaleX="62272">
        <dgm:presLayoutVars>
          <dgm:chMax val="0"/>
          <dgm:chPref val="0"/>
          <dgm:bulletEnabled val="1"/>
        </dgm:presLayoutVars>
      </dgm:prSet>
      <dgm:spPr/>
    </dgm:pt>
    <dgm:pt modelId="{3017507D-047C-4D8A-8D24-CCB9C4A42989}" type="pres">
      <dgm:prSet presAssocID="{236710CE-7F53-45F8-A9C6-6D5474120A24}" presName="parTxOnlySpace" presStyleCnt="0"/>
      <dgm:spPr/>
    </dgm:pt>
    <dgm:pt modelId="{B02908D9-7E28-4B3D-BDD2-7399657EA93F}" type="pres">
      <dgm:prSet presAssocID="{1A6E77F3-6545-451D-A74F-FAAFEF52D75A}" presName="parTxOnly" presStyleLbl="node1" presStyleIdx="1" presStyleCnt="3" custScaleX="137088" custLinFactY="69261" custLinFactNeighborX="-49886" custLinFactNeighborY="100000">
        <dgm:presLayoutVars>
          <dgm:chMax val="0"/>
          <dgm:chPref val="0"/>
          <dgm:bulletEnabled val="1"/>
        </dgm:presLayoutVars>
      </dgm:prSet>
      <dgm:spPr/>
    </dgm:pt>
    <dgm:pt modelId="{49B972DD-1DAD-4E3F-A51E-3DFADA60BD15}" type="pres">
      <dgm:prSet presAssocID="{1823B632-22E3-47DE-91F1-028038C1CA1A}" presName="parTxOnlySpace" presStyleCnt="0"/>
      <dgm:spPr/>
    </dgm:pt>
    <dgm:pt modelId="{604EAF67-D8E2-47BB-8FEA-C1A0F66C8383}" type="pres">
      <dgm:prSet presAssocID="{A66CA3DB-F5AD-42C7-9BCA-4EAB8AF902B6}" presName="parTxOnly" presStyleLbl="node1" presStyleIdx="2" presStyleCnt="3" custScaleX="59198" custLinFactNeighborX="-73442">
        <dgm:presLayoutVars>
          <dgm:chMax val="0"/>
          <dgm:chPref val="0"/>
          <dgm:bulletEnabled val="1"/>
        </dgm:presLayoutVars>
      </dgm:prSet>
      <dgm:spPr/>
    </dgm:pt>
  </dgm:ptLst>
  <dgm:cxnLst>
    <dgm:cxn modelId="{2055D626-42F5-424D-BB06-94D6003D4443}" type="presOf" srcId="{A66CA3DB-F5AD-42C7-9BCA-4EAB8AF902B6}" destId="{604EAF67-D8E2-47BB-8FEA-C1A0F66C8383}" srcOrd="0" destOrd="0" presId="urn:microsoft.com/office/officeart/2005/8/layout/chevron1"/>
    <dgm:cxn modelId="{4FB5E12E-434D-48E1-BE15-6E9D4D80B8D2}" srcId="{CCCB54C4-B46D-487F-982F-C0BEA190B274}" destId="{1A6E77F3-6545-451D-A74F-FAAFEF52D75A}" srcOrd="1" destOrd="0" parTransId="{C3E27D0F-5CD5-42CC-B205-926D9CFE9AA8}" sibTransId="{1823B632-22E3-47DE-91F1-028038C1CA1A}"/>
    <dgm:cxn modelId="{C91C2C62-0F85-4CF3-AAA2-F752FA674F5C}" type="presOf" srcId="{CCCB54C4-B46D-487F-982F-C0BEA190B274}" destId="{A3DD3C37-993A-4FB4-93C4-3F1FCCCA75BC}" srcOrd="0" destOrd="0" presId="urn:microsoft.com/office/officeart/2005/8/layout/chevron1"/>
    <dgm:cxn modelId="{CD8CC562-C28D-4B67-9A35-1A5E1F5D51BC}" srcId="{CCCB54C4-B46D-487F-982F-C0BEA190B274}" destId="{A66CA3DB-F5AD-42C7-9BCA-4EAB8AF902B6}" srcOrd="2" destOrd="0" parTransId="{E11D1538-8858-4C98-B842-58C694D2F86F}" sibTransId="{EC921325-4888-451E-9925-1CFDDEE0EA21}"/>
    <dgm:cxn modelId="{C7020955-6732-49B1-965F-D31D99FF208E}" srcId="{CCCB54C4-B46D-487F-982F-C0BEA190B274}" destId="{40CB440F-206C-4964-91CB-DAB228676D19}" srcOrd="0" destOrd="0" parTransId="{C2D8EED0-FD61-4526-99CE-3DE1947BFBAB}" sibTransId="{236710CE-7F53-45F8-A9C6-6D5474120A24}"/>
    <dgm:cxn modelId="{1C4C1B58-C907-4D51-9EC3-BBC81ABF2C43}" type="presOf" srcId="{40CB440F-206C-4964-91CB-DAB228676D19}" destId="{C3CF22F0-E448-450F-825E-5F1691FD4694}" srcOrd="0" destOrd="0" presId="urn:microsoft.com/office/officeart/2005/8/layout/chevron1"/>
    <dgm:cxn modelId="{4D1CBCB4-778D-4848-8D43-895741BDC605}" type="presOf" srcId="{1A6E77F3-6545-451D-A74F-FAAFEF52D75A}" destId="{B02908D9-7E28-4B3D-BDD2-7399657EA93F}" srcOrd="0" destOrd="0" presId="urn:microsoft.com/office/officeart/2005/8/layout/chevron1"/>
    <dgm:cxn modelId="{B3050BE0-BFEF-4FAC-ABCC-3DDDDAF7E805}" type="presParOf" srcId="{A3DD3C37-993A-4FB4-93C4-3F1FCCCA75BC}" destId="{C3CF22F0-E448-450F-825E-5F1691FD4694}" srcOrd="0" destOrd="0" presId="urn:microsoft.com/office/officeart/2005/8/layout/chevron1"/>
    <dgm:cxn modelId="{774F8A88-DFAF-4E56-B403-7F88742A2814}" type="presParOf" srcId="{A3DD3C37-993A-4FB4-93C4-3F1FCCCA75BC}" destId="{3017507D-047C-4D8A-8D24-CCB9C4A42989}" srcOrd="1" destOrd="0" presId="urn:microsoft.com/office/officeart/2005/8/layout/chevron1"/>
    <dgm:cxn modelId="{0EEB7639-5EDD-4B4F-96C8-CE6D320A962C}" type="presParOf" srcId="{A3DD3C37-993A-4FB4-93C4-3F1FCCCA75BC}" destId="{B02908D9-7E28-4B3D-BDD2-7399657EA93F}" srcOrd="2" destOrd="0" presId="urn:microsoft.com/office/officeart/2005/8/layout/chevron1"/>
    <dgm:cxn modelId="{411735E5-D4E8-4A22-814F-ECB71C77B0CD}" type="presParOf" srcId="{A3DD3C37-993A-4FB4-93C4-3F1FCCCA75BC}" destId="{49B972DD-1DAD-4E3F-A51E-3DFADA60BD15}" srcOrd="3" destOrd="0" presId="urn:microsoft.com/office/officeart/2005/8/layout/chevron1"/>
    <dgm:cxn modelId="{3B56D88C-F279-409B-9722-3CAE86475CF2}" type="presParOf" srcId="{A3DD3C37-993A-4FB4-93C4-3F1FCCCA75BC}" destId="{604EAF67-D8E2-47BB-8FEA-C1A0F66C8383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CCB54C4-B46D-487F-982F-C0BEA190B274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0CB440F-206C-4964-91CB-DAB228676D19}">
      <dgm:prSet phldrT="[Text]" custT="1"/>
      <dgm:spPr/>
      <dgm:t>
        <a:bodyPr/>
        <a:lstStyle/>
        <a:p>
          <a:r>
            <a:rPr lang="fr-FR" sz="1400" dirty="0"/>
            <a:t>Open Project</a:t>
          </a:r>
        </a:p>
      </dgm:t>
    </dgm:pt>
    <dgm:pt modelId="{C2D8EED0-FD61-4526-99CE-3DE1947BFBAB}" type="parTrans" cxnId="{C7020955-6732-49B1-965F-D31D99FF208E}">
      <dgm:prSet/>
      <dgm:spPr/>
      <dgm:t>
        <a:bodyPr/>
        <a:lstStyle/>
        <a:p>
          <a:endParaRPr lang="fr-FR"/>
        </a:p>
      </dgm:t>
    </dgm:pt>
    <dgm:pt modelId="{236710CE-7F53-45F8-A9C6-6D5474120A24}" type="sibTrans" cxnId="{C7020955-6732-49B1-965F-D31D99FF208E}">
      <dgm:prSet/>
      <dgm:spPr/>
      <dgm:t>
        <a:bodyPr/>
        <a:lstStyle/>
        <a:p>
          <a:endParaRPr lang="fr-FR"/>
        </a:p>
      </dgm:t>
    </dgm:pt>
    <dgm:pt modelId="{1A6E77F3-6545-451D-A74F-FAAFEF52D75A}">
      <dgm:prSet phldrT="[Text]" custT="1"/>
      <dgm:spPr/>
      <dgm:t>
        <a:bodyPr/>
        <a:lstStyle/>
        <a:p>
          <a:r>
            <a:rPr lang="fr-FR" sz="1400" dirty="0" err="1"/>
            <a:t>Add</a:t>
          </a:r>
          <a:r>
            <a:rPr lang="fr-FR" sz="1400" dirty="0"/>
            <a:t> application code to move to discoverable</a:t>
          </a:r>
        </a:p>
      </dgm:t>
    </dgm:pt>
    <dgm:pt modelId="{C3E27D0F-5CD5-42CC-B205-926D9CFE9AA8}" type="parTrans" cxnId="{4FB5E12E-434D-48E1-BE15-6E9D4D80B8D2}">
      <dgm:prSet/>
      <dgm:spPr/>
      <dgm:t>
        <a:bodyPr/>
        <a:lstStyle/>
        <a:p>
          <a:endParaRPr lang="fr-FR"/>
        </a:p>
      </dgm:t>
    </dgm:pt>
    <dgm:pt modelId="{1823B632-22E3-47DE-91F1-028038C1CA1A}" type="sibTrans" cxnId="{4FB5E12E-434D-48E1-BE15-6E9D4D80B8D2}">
      <dgm:prSet/>
      <dgm:spPr/>
      <dgm:t>
        <a:bodyPr/>
        <a:lstStyle/>
        <a:p>
          <a:endParaRPr lang="fr-FR"/>
        </a:p>
      </dgm:t>
    </dgm:pt>
    <dgm:pt modelId="{A66CA3DB-F5AD-42C7-9BCA-4EAB8AF902B6}">
      <dgm:prSet phldrT="[Text]" custT="1"/>
      <dgm:spPr/>
      <dgm:t>
        <a:bodyPr/>
        <a:lstStyle/>
        <a:p>
          <a:r>
            <a:rPr lang="fr-FR" sz="1400" dirty="0" err="1"/>
            <a:t>Build</a:t>
          </a:r>
          <a:r>
            <a:rPr lang="fr-FR" sz="1400" dirty="0"/>
            <a:t> &amp; Flash</a:t>
          </a:r>
        </a:p>
      </dgm:t>
    </dgm:pt>
    <dgm:pt modelId="{E11D1538-8858-4C98-B842-58C694D2F86F}" type="parTrans" cxnId="{CD8CC562-C28D-4B67-9A35-1A5E1F5D51BC}">
      <dgm:prSet/>
      <dgm:spPr/>
      <dgm:t>
        <a:bodyPr/>
        <a:lstStyle/>
        <a:p>
          <a:endParaRPr lang="fr-FR"/>
        </a:p>
      </dgm:t>
    </dgm:pt>
    <dgm:pt modelId="{EC921325-4888-451E-9925-1CFDDEE0EA21}" type="sibTrans" cxnId="{CD8CC562-C28D-4B67-9A35-1A5E1F5D51BC}">
      <dgm:prSet/>
      <dgm:spPr/>
      <dgm:t>
        <a:bodyPr/>
        <a:lstStyle/>
        <a:p>
          <a:endParaRPr lang="fr-FR"/>
        </a:p>
      </dgm:t>
    </dgm:pt>
    <dgm:pt modelId="{A3DD3C37-993A-4FB4-93C4-3F1FCCCA75BC}" type="pres">
      <dgm:prSet presAssocID="{CCCB54C4-B46D-487F-982F-C0BEA190B274}" presName="Name0" presStyleCnt="0">
        <dgm:presLayoutVars>
          <dgm:dir/>
          <dgm:animLvl val="lvl"/>
          <dgm:resizeHandles val="exact"/>
        </dgm:presLayoutVars>
      </dgm:prSet>
      <dgm:spPr/>
    </dgm:pt>
    <dgm:pt modelId="{C3CF22F0-E448-450F-825E-5F1691FD4694}" type="pres">
      <dgm:prSet presAssocID="{40CB440F-206C-4964-91CB-DAB228676D19}" presName="parTxOnly" presStyleLbl="node1" presStyleIdx="0" presStyleCnt="3" custScaleX="62272">
        <dgm:presLayoutVars>
          <dgm:chMax val="0"/>
          <dgm:chPref val="0"/>
          <dgm:bulletEnabled val="1"/>
        </dgm:presLayoutVars>
      </dgm:prSet>
      <dgm:spPr/>
    </dgm:pt>
    <dgm:pt modelId="{3017507D-047C-4D8A-8D24-CCB9C4A42989}" type="pres">
      <dgm:prSet presAssocID="{236710CE-7F53-45F8-A9C6-6D5474120A24}" presName="parTxOnlySpace" presStyleCnt="0"/>
      <dgm:spPr/>
    </dgm:pt>
    <dgm:pt modelId="{B02908D9-7E28-4B3D-BDD2-7399657EA93F}" type="pres">
      <dgm:prSet presAssocID="{1A6E77F3-6545-451D-A74F-FAAFEF52D75A}" presName="parTxOnly" presStyleLbl="node1" presStyleIdx="1" presStyleCnt="3" custScaleX="137088" custLinFactY="69261" custLinFactNeighborX="-49886" custLinFactNeighborY="100000">
        <dgm:presLayoutVars>
          <dgm:chMax val="0"/>
          <dgm:chPref val="0"/>
          <dgm:bulletEnabled val="1"/>
        </dgm:presLayoutVars>
      </dgm:prSet>
      <dgm:spPr/>
    </dgm:pt>
    <dgm:pt modelId="{49B972DD-1DAD-4E3F-A51E-3DFADA60BD15}" type="pres">
      <dgm:prSet presAssocID="{1823B632-22E3-47DE-91F1-028038C1CA1A}" presName="parTxOnlySpace" presStyleCnt="0"/>
      <dgm:spPr/>
    </dgm:pt>
    <dgm:pt modelId="{604EAF67-D8E2-47BB-8FEA-C1A0F66C8383}" type="pres">
      <dgm:prSet presAssocID="{A66CA3DB-F5AD-42C7-9BCA-4EAB8AF902B6}" presName="parTxOnly" presStyleLbl="node1" presStyleIdx="2" presStyleCnt="3" custScaleX="59198" custLinFactNeighborX="-73442">
        <dgm:presLayoutVars>
          <dgm:chMax val="0"/>
          <dgm:chPref val="0"/>
          <dgm:bulletEnabled val="1"/>
        </dgm:presLayoutVars>
      </dgm:prSet>
      <dgm:spPr/>
    </dgm:pt>
  </dgm:ptLst>
  <dgm:cxnLst>
    <dgm:cxn modelId="{2055D626-42F5-424D-BB06-94D6003D4443}" type="presOf" srcId="{A66CA3DB-F5AD-42C7-9BCA-4EAB8AF902B6}" destId="{604EAF67-D8E2-47BB-8FEA-C1A0F66C8383}" srcOrd="0" destOrd="0" presId="urn:microsoft.com/office/officeart/2005/8/layout/chevron1"/>
    <dgm:cxn modelId="{4FB5E12E-434D-48E1-BE15-6E9D4D80B8D2}" srcId="{CCCB54C4-B46D-487F-982F-C0BEA190B274}" destId="{1A6E77F3-6545-451D-A74F-FAAFEF52D75A}" srcOrd="1" destOrd="0" parTransId="{C3E27D0F-5CD5-42CC-B205-926D9CFE9AA8}" sibTransId="{1823B632-22E3-47DE-91F1-028038C1CA1A}"/>
    <dgm:cxn modelId="{C91C2C62-0F85-4CF3-AAA2-F752FA674F5C}" type="presOf" srcId="{CCCB54C4-B46D-487F-982F-C0BEA190B274}" destId="{A3DD3C37-993A-4FB4-93C4-3F1FCCCA75BC}" srcOrd="0" destOrd="0" presId="urn:microsoft.com/office/officeart/2005/8/layout/chevron1"/>
    <dgm:cxn modelId="{CD8CC562-C28D-4B67-9A35-1A5E1F5D51BC}" srcId="{CCCB54C4-B46D-487F-982F-C0BEA190B274}" destId="{A66CA3DB-F5AD-42C7-9BCA-4EAB8AF902B6}" srcOrd="2" destOrd="0" parTransId="{E11D1538-8858-4C98-B842-58C694D2F86F}" sibTransId="{EC921325-4888-451E-9925-1CFDDEE0EA21}"/>
    <dgm:cxn modelId="{C7020955-6732-49B1-965F-D31D99FF208E}" srcId="{CCCB54C4-B46D-487F-982F-C0BEA190B274}" destId="{40CB440F-206C-4964-91CB-DAB228676D19}" srcOrd="0" destOrd="0" parTransId="{C2D8EED0-FD61-4526-99CE-3DE1947BFBAB}" sibTransId="{236710CE-7F53-45F8-A9C6-6D5474120A24}"/>
    <dgm:cxn modelId="{1C4C1B58-C907-4D51-9EC3-BBC81ABF2C43}" type="presOf" srcId="{40CB440F-206C-4964-91CB-DAB228676D19}" destId="{C3CF22F0-E448-450F-825E-5F1691FD4694}" srcOrd="0" destOrd="0" presId="urn:microsoft.com/office/officeart/2005/8/layout/chevron1"/>
    <dgm:cxn modelId="{4D1CBCB4-778D-4848-8D43-895741BDC605}" type="presOf" srcId="{1A6E77F3-6545-451D-A74F-FAAFEF52D75A}" destId="{B02908D9-7E28-4B3D-BDD2-7399657EA93F}" srcOrd="0" destOrd="0" presId="urn:microsoft.com/office/officeart/2005/8/layout/chevron1"/>
    <dgm:cxn modelId="{B3050BE0-BFEF-4FAC-ABCC-3DDDDAF7E805}" type="presParOf" srcId="{A3DD3C37-993A-4FB4-93C4-3F1FCCCA75BC}" destId="{C3CF22F0-E448-450F-825E-5F1691FD4694}" srcOrd="0" destOrd="0" presId="urn:microsoft.com/office/officeart/2005/8/layout/chevron1"/>
    <dgm:cxn modelId="{774F8A88-DFAF-4E56-B403-7F88742A2814}" type="presParOf" srcId="{A3DD3C37-993A-4FB4-93C4-3F1FCCCA75BC}" destId="{3017507D-047C-4D8A-8D24-CCB9C4A42989}" srcOrd="1" destOrd="0" presId="urn:microsoft.com/office/officeart/2005/8/layout/chevron1"/>
    <dgm:cxn modelId="{0EEB7639-5EDD-4B4F-96C8-CE6D320A962C}" type="presParOf" srcId="{A3DD3C37-993A-4FB4-93C4-3F1FCCCA75BC}" destId="{B02908D9-7E28-4B3D-BDD2-7399657EA93F}" srcOrd="2" destOrd="0" presId="urn:microsoft.com/office/officeart/2005/8/layout/chevron1"/>
    <dgm:cxn modelId="{411735E5-D4E8-4A22-814F-ECB71C77B0CD}" type="presParOf" srcId="{A3DD3C37-993A-4FB4-93C4-3F1FCCCA75BC}" destId="{49B972DD-1DAD-4E3F-A51E-3DFADA60BD15}" srcOrd="3" destOrd="0" presId="urn:microsoft.com/office/officeart/2005/8/layout/chevron1"/>
    <dgm:cxn modelId="{3B56D88C-F279-409B-9722-3CAE86475CF2}" type="presParOf" srcId="{A3DD3C37-993A-4FB4-93C4-3F1FCCCA75BC}" destId="{604EAF67-D8E2-47BB-8FEA-C1A0F66C8383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9A0E56-1AA4-4FB8-96E9-067C27D2AC7E}">
      <dsp:nvSpPr>
        <dsp:cNvPr id="0" name=""/>
        <dsp:cNvSpPr/>
      </dsp:nvSpPr>
      <dsp:spPr>
        <a:xfrm>
          <a:off x="0" y="0"/>
          <a:ext cx="8925782" cy="82953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/>
            <a:t>STM32CubeMx initialisation for STM32WBA </a:t>
          </a:r>
          <a:r>
            <a:rPr lang="fr-FR" sz="2000" kern="1200" dirty="0" err="1"/>
            <a:t>Nucleo</a:t>
          </a:r>
          <a:r>
            <a:rPr lang="fr-FR" sz="2000" kern="1200" dirty="0"/>
            <a:t> </a:t>
          </a:r>
          <a:r>
            <a:rPr lang="fr-FR" sz="2000" kern="1200" dirty="0" err="1"/>
            <a:t>board</a:t>
          </a:r>
          <a:endParaRPr lang="fr-FR" sz="2000" kern="1200" dirty="0"/>
        </a:p>
      </dsp:txBody>
      <dsp:txXfrm>
        <a:off x="24296" y="24296"/>
        <a:ext cx="7933597" cy="780940"/>
      </dsp:txXfrm>
    </dsp:sp>
    <dsp:sp modelId="{806C37AE-2AA6-4797-BA11-838FB1818BC3}">
      <dsp:nvSpPr>
        <dsp:cNvPr id="0" name=""/>
        <dsp:cNvSpPr/>
      </dsp:nvSpPr>
      <dsp:spPr>
        <a:xfrm>
          <a:off x="666535" y="944744"/>
          <a:ext cx="8925782" cy="82953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/>
            <a:t>STM32WBA IPs &amp; peripherals configuration</a:t>
          </a:r>
        </a:p>
      </dsp:txBody>
      <dsp:txXfrm>
        <a:off x="690831" y="969040"/>
        <a:ext cx="7671458" cy="780940"/>
      </dsp:txXfrm>
    </dsp:sp>
    <dsp:sp modelId="{26CCBBC5-E324-4BFC-8CAD-F845C87B0FD6}">
      <dsp:nvSpPr>
        <dsp:cNvPr id="0" name=""/>
        <dsp:cNvSpPr/>
      </dsp:nvSpPr>
      <dsp:spPr>
        <a:xfrm>
          <a:off x="1333071" y="1889489"/>
          <a:ext cx="8925782" cy="82953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/>
            <a:t>Clock Tree configuration</a:t>
          </a:r>
        </a:p>
      </dsp:txBody>
      <dsp:txXfrm>
        <a:off x="1357367" y="1913785"/>
        <a:ext cx="7671458" cy="780940"/>
      </dsp:txXfrm>
    </dsp:sp>
    <dsp:sp modelId="{D94C7D8B-FE71-4298-8181-81A6DD8B729F}">
      <dsp:nvSpPr>
        <dsp:cNvPr id="0" name=""/>
        <dsp:cNvSpPr/>
      </dsp:nvSpPr>
      <dsp:spPr>
        <a:xfrm>
          <a:off x="1999607" y="2834234"/>
          <a:ext cx="8925782" cy="82953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76200" cap="flat" cmpd="sng" algn="ctr">
          <a:solidFill>
            <a:schemeClr val="accent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/>
            <a:t>BLE configuration : Advertising, Service, Characteristic</a:t>
          </a:r>
        </a:p>
      </dsp:txBody>
      <dsp:txXfrm>
        <a:off x="2023903" y="2858530"/>
        <a:ext cx="7671458" cy="780940"/>
      </dsp:txXfrm>
    </dsp:sp>
    <dsp:sp modelId="{F851047E-DA5F-4CC0-A314-4284548C870E}">
      <dsp:nvSpPr>
        <dsp:cNvPr id="0" name=""/>
        <dsp:cNvSpPr/>
      </dsp:nvSpPr>
      <dsp:spPr>
        <a:xfrm>
          <a:off x="2666142" y="3778979"/>
          <a:ext cx="8925782" cy="82953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76200" cap="flat" cmpd="sng" algn="ctr">
          <a:solidFill>
            <a:schemeClr val="accent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/>
            <a:t>Code generation &amp; application code management over CubeIDE</a:t>
          </a:r>
        </a:p>
      </dsp:txBody>
      <dsp:txXfrm>
        <a:off x="2690438" y="3803275"/>
        <a:ext cx="7671458" cy="780940"/>
      </dsp:txXfrm>
    </dsp:sp>
    <dsp:sp modelId="{38B7BA3D-6110-4F8B-BB09-9DD7EFC338D3}">
      <dsp:nvSpPr>
        <dsp:cNvPr id="0" name=""/>
        <dsp:cNvSpPr/>
      </dsp:nvSpPr>
      <dsp:spPr>
        <a:xfrm>
          <a:off x="8386586" y="606019"/>
          <a:ext cx="539195" cy="539195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alpha val="9000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2500" kern="1200"/>
        </a:p>
      </dsp:txBody>
      <dsp:txXfrm>
        <a:off x="8507905" y="606019"/>
        <a:ext cx="296557" cy="405744"/>
      </dsp:txXfrm>
    </dsp:sp>
    <dsp:sp modelId="{7BA17721-B090-49B1-A5E6-9DB0974581BC}">
      <dsp:nvSpPr>
        <dsp:cNvPr id="0" name=""/>
        <dsp:cNvSpPr/>
      </dsp:nvSpPr>
      <dsp:spPr>
        <a:xfrm>
          <a:off x="9053122" y="1550764"/>
          <a:ext cx="539195" cy="539195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alpha val="9000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2500" kern="1200"/>
        </a:p>
      </dsp:txBody>
      <dsp:txXfrm>
        <a:off x="9174441" y="1550764"/>
        <a:ext cx="296557" cy="405744"/>
      </dsp:txXfrm>
    </dsp:sp>
    <dsp:sp modelId="{DD6B9D63-906C-426F-BEC7-E575EB87395A}">
      <dsp:nvSpPr>
        <dsp:cNvPr id="0" name=""/>
        <dsp:cNvSpPr/>
      </dsp:nvSpPr>
      <dsp:spPr>
        <a:xfrm>
          <a:off x="9719657" y="2481683"/>
          <a:ext cx="539195" cy="539195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alpha val="9000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2500" kern="1200"/>
        </a:p>
      </dsp:txBody>
      <dsp:txXfrm>
        <a:off x="9840976" y="2481683"/>
        <a:ext cx="296557" cy="405744"/>
      </dsp:txXfrm>
    </dsp:sp>
    <dsp:sp modelId="{23F6C75A-2AE4-4487-B72F-9FFF9270B97A}">
      <dsp:nvSpPr>
        <dsp:cNvPr id="0" name=""/>
        <dsp:cNvSpPr/>
      </dsp:nvSpPr>
      <dsp:spPr>
        <a:xfrm>
          <a:off x="10386193" y="3435645"/>
          <a:ext cx="539195" cy="539195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alpha val="9000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2500" kern="1200"/>
        </a:p>
      </dsp:txBody>
      <dsp:txXfrm>
        <a:off x="10507512" y="3435645"/>
        <a:ext cx="296557" cy="40574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CF22F0-E448-450F-825E-5F1691FD4694}">
      <dsp:nvSpPr>
        <dsp:cNvPr id="0" name=""/>
        <dsp:cNvSpPr/>
      </dsp:nvSpPr>
      <dsp:spPr>
        <a:xfrm>
          <a:off x="3323" y="0"/>
          <a:ext cx="3029451" cy="31051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Open Project</a:t>
          </a:r>
        </a:p>
      </dsp:txBody>
      <dsp:txXfrm>
        <a:off x="158579" y="0"/>
        <a:ext cx="2718939" cy="310512"/>
      </dsp:txXfrm>
    </dsp:sp>
    <dsp:sp modelId="{B02908D9-7E28-4B3D-BDD2-7399657EA93F}">
      <dsp:nvSpPr>
        <dsp:cNvPr id="0" name=""/>
        <dsp:cNvSpPr/>
      </dsp:nvSpPr>
      <dsp:spPr>
        <a:xfrm>
          <a:off x="2303599" y="0"/>
          <a:ext cx="6669151" cy="31051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 err="1"/>
            <a:t>Add</a:t>
          </a:r>
          <a:r>
            <a:rPr lang="fr-FR" sz="1400" kern="1200" dirty="0"/>
            <a:t> application code to move to discoverable</a:t>
          </a:r>
        </a:p>
      </dsp:txBody>
      <dsp:txXfrm>
        <a:off x="2458855" y="0"/>
        <a:ext cx="6358639" cy="310512"/>
      </dsp:txXfrm>
    </dsp:sp>
    <dsp:sp modelId="{604EAF67-D8E2-47BB-8FEA-C1A0F66C8383}">
      <dsp:nvSpPr>
        <dsp:cNvPr id="0" name=""/>
        <dsp:cNvSpPr/>
      </dsp:nvSpPr>
      <dsp:spPr>
        <a:xfrm>
          <a:off x="8371666" y="0"/>
          <a:ext cx="2879905" cy="31051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 err="1"/>
            <a:t>Build</a:t>
          </a:r>
          <a:r>
            <a:rPr lang="fr-FR" sz="1400" kern="1200" dirty="0"/>
            <a:t>&amp; Flash</a:t>
          </a:r>
        </a:p>
      </dsp:txBody>
      <dsp:txXfrm>
        <a:off x="8526922" y="0"/>
        <a:ext cx="2569393" cy="31051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CF22F0-E448-450F-825E-5F1691FD4694}">
      <dsp:nvSpPr>
        <dsp:cNvPr id="0" name=""/>
        <dsp:cNvSpPr/>
      </dsp:nvSpPr>
      <dsp:spPr>
        <a:xfrm>
          <a:off x="3323" y="0"/>
          <a:ext cx="3029451" cy="31051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Open Project</a:t>
          </a:r>
        </a:p>
      </dsp:txBody>
      <dsp:txXfrm>
        <a:off x="158579" y="0"/>
        <a:ext cx="2718939" cy="310512"/>
      </dsp:txXfrm>
    </dsp:sp>
    <dsp:sp modelId="{B02908D9-7E28-4B3D-BDD2-7399657EA93F}">
      <dsp:nvSpPr>
        <dsp:cNvPr id="0" name=""/>
        <dsp:cNvSpPr/>
      </dsp:nvSpPr>
      <dsp:spPr>
        <a:xfrm>
          <a:off x="2303599" y="0"/>
          <a:ext cx="6669151" cy="31051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 err="1"/>
            <a:t>Add</a:t>
          </a:r>
          <a:r>
            <a:rPr lang="fr-FR" sz="1400" kern="1200" dirty="0"/>
            <a:t> application code to move to discoverable</a:t>
          </a:r>
        </a:p>
      </dsp:txBody>
      <dsp:txXfrm>
        <a:off x="2458855" y="0"/>
        <a:ext cx="6358639" cy="310512"/>
      </dsp:txXfrm>
    </dsp:sp>
    <dsp:sp modelId="{604EAF67-D8E2-47BB-8FEA-C1A0F66C8383}">
      <dsp:nvSpPr>
        <dsp:cNvPr id="0" name=""/>
        <dsp:cNvSpPr/>
      </dsp:nvSpPr>
      <dsp:spPr>
        <a:xfrm>
          <a:off x="8371666" y="0"/>
          <a:ext cx="2879905" cy="31051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 err="1"/>
            <a:t>Build</a:t>
          </a:r>
          <a:r>
            <a:rPr lang="fr-FR" sz="1400" kern="1200" dirty="0"/>
            <a:t> &amp; Flash</a:t>
          </a:r>
        </a:p>
      </dsp:txBody>
      <dsp:txXfrm>
        <a:off x="8526922" y="0"/>
        <a:ext cx="2569393" cy="31051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ADC714-B8C8-41CC-8B32-1E23D8396FA6}" type="datetimeFigureOut">
              <a:rPr lang="fr-FR" smtClean="0"/>
              <a:t>12/12/2024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440946-B3FE-4062-9BAE-4125F5E6CB4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052641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rristm.github.io/tomas_materials_v2/manu19901991/STM32WBA_WS/master/wba_ho1.md/0" TargetMode="External"/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rristm.github.io/tomas_materials_v2/manu19901991/STM32WBA_WS/master/wba_ho1.md/0" TargetMode="External"/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440946-B3FE-4062-9BAE-4125F5E6CB49}" type="slidenum">
              <a:rPr lang="en-US" sz="1600">
                <a:latin typeface="Arial" panose="020B0604020202020204" pitchFamily="34" charset="0"/>
              </a:rPr>
              <a:pPr/>
              <a:t>1</a:t>
            </a:fld>
            <a:endParaRPr lang="en-US" sz="160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15036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latin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40946-B3FE-4062-9BAE-4125F5E6CB49}" type="slidenum">
              <a:rPr lang="en-US" sz="1600" smtClean="0">
                <a:latin typeface="Arial" panose="020B0604020202020204" pitchFamily="34" charset="0"/>
              </a:rPr>
              <a:t>11</a:t>
            </a:fld>
            <a:endParaRPr lang="en-US" sz="160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2844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58E59B-3326-4FD4-8806-9EAC0DB7D607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77023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40946-B3FE-4062-9BAE-4125F5E6CB49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462759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Advertising extension : </a:t>
            </a:r>
            <a:r>
              <a:rPr lang="en-US" sz="1600" dirty="0">
                <a:solidFill>
                  <a:schemeClr val="bg1"/>
                </a:solidFill>
                <a:latin typeface="+mj-lt"/>
              </a:rPr>
              <a:t>adv data up to 255 bytes, packet can be </a:t>
            </a:r>
            <a:r>
              <a:rPr lang="en-US" sz="1600" dirty="0" err="1">
                <a:solidFill>
                  <a:schemeClr val="bg1"/>
                </a:solidFill>
                <a:latin typeface="+mj-lt"/>
              </a:rPr>
              <a:t>chaine</a:t>
            </a:r>
            <a:r>
              <a:rPr lang="en-US" sz="1600" dirty="0">
                <a:solidFill>
                  <a:schemeClr val="bg1"/>
                </a:solidFill>
                <a:latin typeface="+mj-lt"/>
              </a:rPr>
              <a:t> up to 1650 bytes</a:t>
            </a:r>
            <a:endParaRPr lang="fr-FR" dirty="0"/>
          </a:p>
          <a:p>
            <a:r>
              <a:rPr lang="fr-FR" dirty="0"/>
              <a:t>Periodic Advertising as basis to support BLE Audio &amp; Direction Finding (AoA/AoD) features</a:t>
            </a:r>
          </a:p>
          <a:p>
            <a:r>
              <a:rPr lang="fr-FR" dirty="0"/>
              <a:t>In future Periodic Advertising with </a:t>
            </a:r>
            <a:r>
              <a:rPr lang="fr-FR" dirty="0" err="1"/>
              <a:t>Response</a:t>
            </a:r>
            <a:r>
              <a:rPr lang="fr-FR" dirty="0"/>
              <a:t> (</a:t>
            </a:r>
            <a:r>
              <a:rPr lang="fr-FR" dirty="0" err="1"/>
              <a:t>PAwR</a:t>
            </a:r>
            <a:r>
              <a:rPr lang="fr-FR" dirty="0"/>
              <a:t>) </a:t>
            </a:r>
            <a:r>
              <a:rPr lang="fr-FR" dirty="0" err="1"/>
              <a:t>will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supported</a:t>
            </a:r>
            <a:r>
              <a:rPr lang="fr-FR" dirty="0"/>
              <a:t>, basis for </a:t>
            </a:r>
            <a:r>
              <a:rPr lang="fr-FR" dirty="0" err="1"/>
              <a:t>coming</a:t>
            </a:r>
            <a:r>
              <a:rPr lang="fr-FR" dirty="0"/>
              <a:t> ESL </a:t>
            </a:r>
            <a:r>
              <a:rPr lang="fr-FR" dirty="0" err="1"/>
              <a:t>feature</a:t>
            </a:r>
            <a:r>
              <a:rPr lang="fr-FR" dirty="0"/>
              <a:t> (BLE 5.4) (</a:t>
            </a:r>
            <a:r>
              <a:rPr lang="fr-FR" dirty="0" err="1"/>
              <a:t>Electronic</a:t>
            </a:r>
            <a:r>
              <a:rPr lang="fr-FR" dirty="0"/>
              <a:t> </a:t>
            </a:r>
            <a:r>
              <a:rPr lang="fr-FR" dirty="0" err="1"/>
              <a:t>Shelves</a:t>
            </a:r>
            <a:r>
              <a:rPr lang="fr-FR" dirty="0"/>
              <a:t> Label)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40946-B3FE-4062-9BAE-4125F5E6CB49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597153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latin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40946-B3FE-4062-9BAE-4125F5E6CB49}" type="slidenum">
              <a:rPr lang="en-US" sz="1600" smtClean="0">
                <a:latin typeface="Arial" panose="020B0604020202020204" pitchFamily="34" charset="0"/>
              </a:rPr>
              <a:t>27</a:t>
            </a:fld>
            <a:endParaRPr lang="en-US" sz="160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13891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58E59B-3326-4FD4-8806-9EAC0DB7D607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96110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latin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40946-B3FE-4062-9BAE-4125F5E6CB49}" type="slidenum">
              <a:rPr lang="en-US" sz="1600" smtClean="0">
                <a:latin typeface="Arial" panose="020B0604020202020204" pitchFamily="34" charset="0"/>
              </a:rPr>
              <a:t>30</a:t>
            </a:fld>
            <a:endParaRPr lang="en-US" sz="160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16918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Please</a:t>
            </a:r>
            <a:r>
              <a:rPr lang="fr-FR" dirty="0"/>
              <a:t> open &amp; </a:t>
            </a:r>
            <a:r>
              <a:rPr lang="fr-FR" dirty="0" err="1"/>
              <a:t>share</a:t>
            </a:r>
            <a:r>
              <a:rPr lang="fr-FR" dirty="0"/>
              <a:t> as </a:t>
            </a:r>
            <a:r>
              <a:rPr lang="fr-FR" dirty="0" err="1"/>
              <a:t>well</a:t>
            </a:r>
            <a:r>
              <a:rPr lang="fr-FR" dirty="0"/>
              <a:t> </a:t>
            </a:r>
            <a:r>
              <a:rPr lang="fr-FR" dirty="0" err="1"/>
              <a:t>cheatsheet</a:t>
            </a:r>
            <a:r>
              <a:rPr lang="fr-FR" dirty="0"/>
              <a:t>  </a:t>
            </a:r>
            <a:r>
              <a:rPr lang="en-US" dirty="0">
                <a:hlinkClick r:id="rId3"/>
              </a:rPr>
              <a:t>STM32WBA Workshop (rristm.github.io)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40946-B3FE-4062-9BAE-4125F5E6CB49}" type="slidenum">
              <a:rPr lang="fr-FR" smtClean="0"/>
              <a:t>32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7161234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Please</a:t>
            </a:r>
            <a:r>
              <a:rPr lang="fr-FR" dirty="0"/>
              <a:t> open &amp; </a:t>
            </a:r>
            <a:r>
              <a:rPr lang="fr-FR" dirty="0" err="1"/>
              <a:t>share</a:t>
            </a:r>
            <a:r>
              <a:rPr lang="fr-FR" dirty="0"/>
              <a:t> as </a:t>
            </a:r>
            <a:r>
              <a:rPr lang="fr-FR" dirty="0" err="1"/>
              <a:t>well</a:t>
            </a:r>
            <a:r>
              <a:rPr lang="fr-FR" dirty="0"/>
              <a:t> </a:t>
            </a:r>
            <a:r>
              <a:rPr lang="fr-FR" dirty="0" err="1"/>
              <a:t>cheatsheet</a:t>
            </a:r>
            <a:r>
              <a:rPr lang="fr-FR" dirty="0"/>
              <a:t>  </a:t>
            </a:r>
            <a:r>
              <a:rPr lang="en-US" dirty="0">
                <a:hlinkClick r:id="rId3"/>
              </a:rPr>
              <a:t>STM32WBA Workshop (rristm.github.io)</a:t>
            </a:r>
            <a:endParaRPr lang="en-US" dirty="0"/>
          </a:p>
          <a:p>
            <a:endParaRPr lang="en-US" dirty="0"/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why we have this </a:t>
            </a:r>
            <a:r>
              <a:rPr lang="en-US" sz="180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GPIO_Init</a:t>
            </a:r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warning issue at build :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This function is declared directly in </a:t>
            </a:r>
            <a:r>
              <a:rPr lang="en-US" sz="140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main.c</a:t>
            </a:r>
            <a:r>
              <a:rPr lang="en-US" sz="14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=&gt; Should be done in </a:t>
            </a:r>
            <a:r>
              <a:rPr lang="en-US" sz="140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main.h</a:t>
            </a:r>
            <a:r>
              <a:rPr lang="en-US" sz="14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as when using </a:t>
            </a:r>
            <a:r>
              <a:rPr lang="en-US" sz="140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STDBY,it</a:t>
            </a:r>
            <a:r>
              <a:rPr lang="en-US" sz="14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is also called from stm32_lpm_if.c as it requires a full GPIO </a:t>
            </a:r>
            <a:r>
              <a:rPr lang="en-US" sz="140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init</a:t>
            </a:r>
            <a:endParaRPr lang="en-US" sz="140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140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After build perform reset</a:t>
            </a: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40946-B3FE-4062-9BAE-4125F5E6CB49}" type="slidenum">
              <a:rPr lang="fr-FR" smtClean="0"/>
              <a:t>33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03533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58E59B-3326-4FD4-8806-9EAC0DB7D607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60961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latin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40946-B3FE-4062-9BAE-4125F5E6CB49}" type="slidenum">
              <a:rPr lang="en-US" sz="1600" smtClean="0">
                <a:latin typeface="Arial" panose="020B0604020202020204" pitchFamily="34" charset="0"/>
              </a:rPr>
              <a:t>2</a:t>
            </a:fld>
            <a:endParaRPr lang="en-US" sz="160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972991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440946-B3FE-4062-9BAE-4125F5E6CB49}" type="slidenum">
              <a:rPr lang="en-US" sz="1600" smtClean="0">
                <a:latin typeface="Arial" panose="020B0604020202020204" pitchFamily="34" charset="0"/>
              </a:rPr>
              <a:t>36</a:t>
            </a:fld>
            <a:endParaRPr lang="en-US" sz="160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292380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latin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40946-B3FE-4062-9BAE-4125F5E6CB49}" type="slidenum">
              <a:rPr lang="en-US" sz="1600" smtClean="0">
                <a:latin typeface="Arial" panose="020B0604020202020204" pitchFamily="34" charset="0"/>
              </a:rPr>
              <a:t>37</a:t>
            </a:fld>
            <a:endParaRPr lang="en-US" sz="160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53718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58E59B-3326-4FD4-8806-9EAC0DB7D607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0255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latin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40946-B3FE-4062-9BAE-4125F5E6CB49}" type="slidenum">
              <a:rPr lang="en-US" sz="1600" smtClean="0">
                <a:latin typeface="Arial" panose="020B0604020202020204" pitchFamily="34" charset="0"/>
              </a:rPr>
              <a:t>4</a:t>
            </a:fld>
            <a:endParaRPr lang="en-US" sz="160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77905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latin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40946-B3FE-4062-9BAE-4125F5E6CB49}" type="slidenum">
              <a:rPr lang="en-US" sz="1600" smtClean="0">
                <a:latin typeface="Arial" panose="020B0604020202020204" pitchFamily="34" charset="0"/>
              </a:rPr>
              <a:t>5</a:t>
            </a:fld>
            <a:endParaRPr lang="en-US" sz="160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31393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58E59B-3326-4FD4-8806-9EAC0DB7D607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61644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latin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40946-B3FE-4062-9BAE-4125F5E6CB49}" type="slidenum">
              <a:rPr lang="en-US" sz="1600" smtClean="0">
                <a:latin typeface="Arial" panose="020B0604020202020204" pitchFamily="34" charset="0"/>
              </a:rPr>
              <a:t>8</a:t>
            </a:fld>
            <a:endParaRPr lang="en-US" sz="160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19082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latin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40946-B3FE-4062-9BAE-4125F5E6CB49}" type="slidenum">
              <a:rPr lang="en-US" sz="1600" smtClean="0">
                <a:latin typeface="Arial" panose="020B0604020202020204" pitchFamily="34" charset="0"/>
              </a:rPr>
              <a:t>9</a:t>
            </a:fld>
            <a:endParaRPr lang="en-US" sz="160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78188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latin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40946-B3FE-4062-9BAE-4125F5E6CB49}" type="slidenum">
              <a:rPr lang="en-US" sz="1600" smtClean="0">
                <a:latin typeface="Arial" panose="020B0604020202020204" pitchFamily="34" charset="0"/>
              </a:rPr>
              <a:t>10</a:t>
            </a:fld>
            <a:endParaRPr lang="en-US" sz="160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1992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ain title">
    <p:bg>
      <p:bgPr>
        <a:solidFill>
          <a:srgbClr val="0023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FBBC7E-853C-4EAC-941C-F7D4C872CED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7587" y="2313524"/>
            <a:ext cx="5797472" cy="2702697"/>
          </a:xfrm>
        </p:spPr>
        <p:txBody>
          <a:bodyPr anchor="ctr"/>
          <a:lstStyle>
            <a:lvl1pPr algn="l">
              <a:defRPr sz="3601" b="1"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fr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8F8A67-080E-4CD5-8528-5627C41B2D7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7587" y="5016221"/>
            <a:ext cx="5797472" cy="1078014"/>
          </a:xfrm>
        </p:spPr>
        <p:txBody>
          <a:bodyPr/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457291" indent="0" algn="ctr">
              <a:buNone/>
              <a:defRPr sz="2000"/>
            </a:lvl2pPr>
            <a:lvl3pPr marL="914583" indent="0" algn="ctr">
              <a:buNone/>
              <a:defRPr sz="1800"/>
            </a:lvl3pPr>
            <a:lvl4pPr marL="1371874" indent="0" algn="ctr">
              <a:buNone/>
              <a:defRPr sz="1600"/>
            </a:lvl4pPr>
            <a:lvl5pPr marL="1829166" indent="0" algn="ctr">
              <a:buNone/>
              <a:defRPr sz="1600"/>
            </a:lvl5pPr>
            <a:lvl6pPr marL="2286457" indent="0" algn="ctr">
              <a:buNone/>
              <a:defRPr sz="1600"/>
            </a:lvl6pPr>
            <a:lvl7pPr marL="2743749" indent="0" algn="ctr">
              <a:buNone/>
              <a:defRPr sz="1600"/>
            </a:lvl7pPr>
            <a:lvl8pPr marL="3201040" indent="0" algn="ctr">
              <a:buNone/>
              <a:defRPr sz="1600"/>
            </a:lvl8pPr>
            <a:lvl9pPr marL="3658332" indent="0" algn="ctr">
              <a:buNone/>
              <a:defRPr sz="1600"/>
            </a:lvl9pPr>
          </a:lstStyle>
          <a:p>
            <a:r>
              <a:rPr lang="en-US"/>
              <a:t>Presenter</a:t>
            </a:r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564B28F-A25E-4825-B94D-B2AD0EA2A9F6}"/>
              </a:ext>
            </a:extLst>
          </p:cNvPr>
          <p:cNvSpPr/>
          <p:nvPr/>
        </p:nvSpPr>
        <p:spPr>
          <a:xfrm>
            <a:off x="-228" y="0"/>
            <a:ext cx="439170" cy="68595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020E53B0-4A6F-4EA6-BAD9-3F10842526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28111" y="0"/>
            <a:ext cx="2367064" cy="1824710"/>
          </a:xfrm>
          <a:prstGeom prst="rect">
            <a:avLst/>
          </a:prstGeom>
        </p:spPr>
      </p:pic>
      <p:sp>
        <p:nvSpPr>
          <p:cNvPr id="26" name="Picture Placeholder 14">
            <a:extLst>
              <a:ext uri="{FF2B5EF4-FFF2-40B4-BE49-F238E27FC236}">
                <a16:creationId xmlns:a16="http://schemas.microsoft.com/office/drawing/2014/main" id="{21F7501C-E215-48DE-9901-1589EACC1FF6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38942" y="0"/>
            <a:ext cx="6282068" cy="6859588"/>
          </a:xfrm>
          <a:custGeom>
            <a:avLst/>
            <a:gdLst>
              <a:gd name="connsiteX0" fmla="*/ 0 w 6280432"/>
              <a:gd name="connsiteY0" fmla="*/ 0 h 6858000"/>
              <a:gd name="connsiteX1" fmla="*/ 6280432 w 6280432"/>
              <a:gd name="connsiteY1" fmla="*/ 0 h 6858000"/>
              <a:gd name="connsiteX2" fmla="*/ 6280432 w 6280432"/>
              <a:gd name="connsiteY2" fmla="*/ 2281561 h 6858000"/>
              <a:gd name="connsiteX3" fmla="*/ 5466285 w 6280432"/>
              <a:gd name="connsiteY3" fmla="*/ 2281561 h 6858000"/>
              <a:gd name="connsiteX4" fmla="*/ 5466285 w 6280432"/>
              <a:gd name="connsiteY4" fmla="*/ 6858000 h 6858000"/>
              <a:gd name="connsiteX5" fmla="*/ 0 w 6280432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80432" h="6858000">
                <a:moveTo>
                  <a:pt x="0" y="0"/>
                </a:moveTo>
                <a:lnTo>
                  <a:pt x="6280432" y="0"/>
                </a:lnTo>
                <a:lnTo>
                  <a:pt x="6280432" y="2281561"/>
                </a:lnTo>
                <a:lnTo>
                  <a:pt x="5466285" y="2281561"/>
                </a:lnTo>
                <a:lnTo>
                  <a:pt x="546628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Drag and drop </a:t>
            </a:r>
            <a:br>
              <a:rPr lang="en-US"/>
            </a:br>
            <a:r>
              <a:rPr lang="en-US"/>
              <a:t>a picture here</a:t>
            </a:r>
          </a:p>
        </p:txBody>
      </p:sp>
    </p:spTree>
    <p:extLst>
      <p:ext uri="{BB962C8B-B14F-4D97-AF65-F5344CB8AC3E}">
        <p14:creationId xmlns:p14="http://schemas.microsoft.com/office/powerpoint/2010/main" val="22566906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516">
          <p15:clr>
            <a:srgbClr val="FBAE40"/>
          </p15:clr>
        </p15:guide>
        <p15:guide id="2" pos="7387">
          <p15:clr>
            <a:srgbClr val="FBAE40"/>
          </p15:clr>
        </p15:guide>
        <p15:guide id="3" orient="horz" pos="3067">
          <p15:clr>
            <a:srgbClr val="FBAE40"/>
          </p15:clr>
        </p15:guide>
        <p15:guide id="4" orient="horz" pos="3935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Main title without picture">
    <p:bg>
      <p:bgPr>
        <a:solidFill>
          <a:srgbClr val="0023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FBBC7E-853C-4EAC-941C-F7D4C872CED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56002" y="2086459"/>
            <a:ext cx="7809357" cy="2929762"/>
          </a:xfrm>
        </p:spPr>
        <p:txBody>
          <a:bodyPr anchor="ctr"/>
          <a:lstStyle>
            <a:lvl1pPr algn="l">
              <a:defRPr sz="3601" b="1"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fr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8F8A67-080E-4CD5-8528-5627C41B2D7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56002" y="5016221"/>
            <a:ext cx="7809357" cy="1078014"/>
          </a:xfrm>
        </p:spPr>
        <p:txBody>
          <a:bodyPr/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457291" indent="0" algn="ctr">
              <a:buNone/>
              <a:defRPr sz="2000"/>
            </a:lvl2pPr>
            <a:lvl3pPr marL="914583" indent="0" algn="ctr">
              <a:buNone/>
              <a:defRPr sz="1800"/>
            </a:lvl3pPr>
            <a:lvl4pPr marL="1371874" indent="0" algn="ctr">
              <a:buNone/>
              <a:defRPr sz="1600"/>
            </a:lvl4pPr>
            <a:lvl5pPr marL="1829166" indent="0" algn="ctr">
              <a:buNone/>
              <a:defRPr sz="1600"/>
            </a:lvl5pPr>
            <a:lvl6pPr marL="2286457" indent="0" algn="ctr">
              <a:buNone/>
              <a:defRPr sz="1600"/>
            </a:lvl6pPr>
            <a:lvl7pPr marL="2743749" indent="0" algn="ctr">
              <a:buNone/>
              <a:defRPr sz="1600"/>
            </a:lvl7pPr>
            <a:lvl8pPr marL="3201040" indent="0" algn="ctr">
              <a:buNone/>
              <a:defRPr sz="1600"/>
            </a:lvl8pPr>
            <a:lvl9pPr marL="3658332" indent="0" algn="ctr">
              <a:buNone/>
              <a:defRPr sz="1600"/>
            </a:lvl9pPr>
          </a:lstStyle>
          <a:p>
            <a:r>
              <a:rPr lang="en-US"/>
              <a:t>Presenter</a:t>
            </a:r>
            <a:endParaRPr lang="fr-FR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92FC3CE6-78BD-44D0-9BE3-1EF21AC5DD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28111" y="0"/>
            <a:ext cx="2367064" cy="1824710"/>
          </a:xfrm>
          <a:prstGeom prst="rect">
            <a:avLst/>
          </a:prstGeom>
        </p:spPr>
      </p:pic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DDF7C4B5-15B1-42E4-9F81-B5E59B0C5030}"/>
              </a:ext>
            </a:extLst>
          </p:cNvPr>
          <p:cNvSpPr/>
          <p:nvPr/>
        </p:nvSpPr>
        <p:spPr>
          <a:xfrm>
            <a:off x="-228" y="0"/>
            <a:ext cx="1156229" cy="6859588"/>
          </a:xfrm>
          <a:custGeom>
            <a:avLst/>
            <a:gdLst>
              <a:gd name="connsiteX0" fmla="*/ 0 w 1155928"/>
              <a:gd name="connsiteY0" fmla="*/ 0 h 6858000"/>
              <a:gd name="connsiteX1" fmla="*/ 439056 w 1155928"/>
              <a:gd name="connsiteY1" fmla="*/ 0 h 6858000"/>
              <a:gd name="connsiteX2" fmla="*/ 1155928 w 1155928"/>
              <a:gd name="connsiteY2" fmla="*/ 0 h 6858000"/>
              <a:gd name="connsiteX3" fmla="*/ 1155928 w 1155928"/>
              <a:gd name="connsiteY3" fmla="*/ 1714500 h 6858000"/>
              <a:gd name="connsiteX4" fmla="*/ 439056 w 1155928"/>
              <a:gd name="connsiteY4" fmla="*/ 1714500 h 6858000"/>
              <a:gd name="connsiteX5" fmla="*/ 439056 w 1155928"/>
              <a:gd name="connsiteY5" fmla="*/ 6858000 h 6858000"/>
              <a:gd name="connsiteX6" fmla="*/ 0 w 1155928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55928" h="6858000">
                <a:moveTo>
                  <a:pt x="0" y="0"/>
                </a:moveTo>
                <a:lnTo>
                  <a:pt x="439056" y="0"/>
                </a:lnTo>
                <a:lnTo>
                  <a:pt x="1155928" y="0"/>
                </a:lnTo>
                <a:lnTo>
                  <a:pt x="1155928" y="1714500"/>
                </a:lnTo>
                <a:lnTo>
                  <a:pt x="439056" y="1714500"/>
                </a:lnTo>
                <a:lnTo>
                  <a:pt x="43905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0644219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709">
          <p15:clr>
            <a:srgbClr val="FBAE40"/>
          </p15:clr>
        </p15:guide>
        <p15:guide id="2" orient="horz" pos="2615">
          <p15:clr>
            <a:srgbClr val="FBAE40"/>
          </p15:clr>
        </p15:guide>
        <p15:guide id="3" pos="5196">
          <p15:clr>
            <a:srgbClr val="FBAE40"/>
          </p15:clr>
        </p15:guide>
        <p15:guide id="4" pos="6102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spcBef>
                <a:spcPts val="1200"/>
              </a:spcBef>
              <a:defRPr/>
            </a:lvl1pPr>
          </a:lstStyle>
          <a:p>
            <a:pPr lvl="0"/>
            <a:r>
              <a:rPr lang="en-US"/>
              <a:t>First level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Slide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6EF7C4-3513-40DF-91A6-018C8E9AC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2B796A-0B1E-46FA-AC86-9A7803DF8C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98E223-380C-4295-85FF-7B9C2423BB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fr-FR"/>
              <a:t>02-</a:t>
            </a:r>
            <a:fld id="{5B31B9E4-8E4D-4C86-BFD7-412B282B373B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209603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654">
          <p15:clr>
            <a:srgbClr val="FBAE40"/>
          </p15:clr>
        </p15:guide>
        <p15:guide id="2" pos="726">
          <p15:clr>
            <a:srgbClr val="FBAE40"/>
          </p15:clr>
        </p15:guide>
        <p15:guide id="3" orient="horz" pos="137">
          <p15:clr>
            <a:srgbClr val="FBAE40"/>
          </p15:clr>
        </p15:guide>
        <p15:guide id="4" orient="horz" pos="674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20134" y="419991"/>
            <a:ext cx="9375042" cy="1484656"/>
          </a:xfrm>
          <a:solidFill>
            <a:schemeClr val="accent4"/>
          </a:solidFill>
        </p:spPr>
        <p:txBody>
          <a:bodyPr vert="horz" lIns="91440" tIns="45720" rIns="288000" bIns="45720" rtlCol="0" anchor="ctr">
            <a:noAutofit/>
          </a:bodyPr>
          <a:lstStyle>
            <a:lvl1pPr marL="263578" indent="0" algn="l">
              <a:defRPr lang="en-US" sz="3601" b="1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Section title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2010E20D-C2F4-4C57-9379-900BECBE540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1617" y="6096111"/>
            <a:ext cx="990283" cy="763384"/>
          </a:xfrm>
          <a:prstGeom prst="rect">
            <a:avLst/>
          </a:prstGeom>
        </p:spPr>
      </p:pic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3CCF378-34BF-4EE7-87EE-0F21AAF7F20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1305228"/>
            <a:ext cx="12195175" cy="5554361"/>
          </a:xfrm>
          <a:custGeom>
            <a:avLst/>
            <a:gdLst>
              <a:gd name="connsiteX0" fmla="*/ 0 w 12192000"/>
              <a:gd name="connsiteY0" fmla="*/ 5552981 h 5553075"/>
              <a:gd name="connsiteX1" fmla="*/ 12192000 w 12192000"/>
              <a:gd name="connsiteY1" fmla="*/ 5552981 h 5553075"/>
              <a:gd name="connsiteX2" fmla="*/ 12192000 w 12192000"/>
              <a:gd name="connsiteY2" fmla="*/ 5553075 h 5553075"/>
              <a:gd name="connsiteX3" fmla="*/ 0 w 12192000"/>
              <a:gd name="connsiteY3" fmla="*/ 5553075 h 5553075"/>
              <a:gd name="connsiteX4" fmla="*/ 0 w 12192000"/>
              <a:gd name="connsiteY4" fmla="*/ 0 h 5553075"/>
              <a:gd name="connsiteX5" fmla="*/ 2819401 w 12192000"/>
              <a:gd name="connsiteY5" fmla="*/ 0 h 5553075"/>
              <a:gd name="connsiteX6" fmla="*/ 2819401 w 12192000"/>
              <a:gd name="connsiteY6" fmla="*/ 599281 h 5553075"/>
              <a:gd name="connsiteX7" fmla="*/ 12192000 w 12192000"/>
              <a:gd name="connsiteY7" fmla="*/ 599281 h 5553075"/>
              <a:gd name="connsiteX8" fmla="*/ 12192000 w 12192000"/>
              <a:gd name="connsiteY8" fmla="*/ 4787900 h 5553075"/>
              <a:gd name="connsiteX9" fmla="*/ 1683657 w 12192000"/>
              <a:gd name="connsiteY9" fmla="*/ 4787900 h 5553075"/>
              <a:gd name="connsiteX10" fmla="*/ 1683657 w 12192000"/>
              <a:gd name="connsiteY10" fmla="*/ 4631418 h 5553075"/>
              <a:gd name="connsiteX11" fmla="*/ 0 w 12192000"/>
              <a:gd name="connsiteY11" fmla="*/ 4631418 h 5553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5553075">
                <a:moveTo>
                  <a:pt x="0" y="5552981"/>
                </a:moveTo>
                <a:lnTo>
                  <a:pt x="12192000" y="5552981"/>
                </a:lnTo>
                <a:lnTo>
                  <a:pt x="12192000" y="5553075"/>
                </a:lnTo>
                <a:lnTo>
                  <a:pt x="0" y="5553075"/>
                </a:lnTo>
                <a:close/>
                <a:moveTo>
                  <a:pt x="0" y="0"/>
                </a:moveTo>
                <a:lnTo>
                  <a:pt x="2819401" y="0"/>
                </a:lnTo>
                <a:lnTo>
                  <a:pt x="2819401" y="599281"/>
                </a:lnTo>
                <a:lnTo>
                  <a:pt x="12192000" y="599281"/>
                </a:lnTo>
                <a:lnTo>
                  <a:pt x="12192000" y="4787900"/>
                </a:lnTo>
                <a:lnTo>
                  <a:pt x="1683657" y="4787900"/>
                </a:lnTo>
                <a:lnTo>
                  <a:pt x="1683657" y="4631418"/>
                </a:lnTo>
                <a:lnTo>
                  <a:pt x="0" y="4631418"/>
                </a:lnTo>
                <a:close/>
              </a:path>
            </a:pathLst>
          </a:custGeom>
          <a:noFill/>
        </p:spPr>
        <p:txBody>
          <a:bodyPr vert="horz" wrap="none" lIns="91440" tIns="45720" rIns="90000" bIns="45720" rtlCol="0" anchor="ctr">
            <a:noAutofit/>
          </a:bodyPr>
          <a:lstStyle>
            <a:lvl1pPr algn="ctr">
              <a:buClr>
                <a:schemeClr val="tx1"/>
              </a:buClr>
              <a:defRPr lang="en-US" baseline="0">
                <a:solidFill>
                  <a:schemeClr val="bg2"/>
                </a:solidFill>
              </a:defRPr>
            </a:lvl1pPr>
          </a:lstStyle>
          <a:p>
            <a:pPr marL="261990" lvl="0" indent="-261990" algn="ctr"/>
            <a:r>
              <a:rPr lang="en-US"/>
              <a:t>Drag and drop a picture here (optional)</a:t>
            </a:r>
          </a:p>
        </p:txBody>
      </p:sp>
    </p:spTree>
    <p:extLst>
      <p:ext uri="{BB962C8B-B14F-4D97-AF65-F5344CB8AC3E}">
        <p14:creationId xmlns:p14="http://schemas.microsoft.com/office/powerpoint/2010/main" val="23853611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wo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00115" y="1484657"/>
            <a:ext cx="5721253" cy="460957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First level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097587" y="1484657"/>
            <a:ext cx="5721890" cy="460957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First level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Slide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3788507-3E03-4FB3-A132-78A9397820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9E28F68-9BF2-4E8D-9900-2B961920C1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2468ACE-19CE-4D11-BE8C-BF854FA85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fr-FR"/>
              <a:t>02-</a:t>
            </a:r>
            <a:fld id="{5B31B9E4-8E4D-4C86-BFD7-412B282B373B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641558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74">
          <p15:clr>
            <a:srgbClr val="FBAE40"/>
          </p15:clr>
        </p15:guide>
        <p15:guide id="2" orient="horz" pos="137">
          <p15:clr>
            <a:srgbClr val="FBAE40"/>
          </p15:clr>
        </p15:guide>
        <p15:guide id="3" pos="726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Slide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9297BAC-5561-499E-BBCB-6D6E1FD7DF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525733-58EA-4C07-864D-B4CB76D0D5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875373-7992-498D-9AB1-3D82544247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fr-FR"/>
              <a:t>02-</a:t>
            </a:r>
            <a:fld id="{5B31B9E4-8E4D-4C86-BFD7-412B282B373B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385564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654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orient="horz" pos="674">
          <p15:clr>
            <a:srgbClr val="FBAE40"/>
          </p15:clr>
        </p15:guide>
        <p15:guide id="4" orient="horz" pos="137">
          <p15:clr>
            <a:srgbClr val="FBAE40"/>
          </p15:clr>
        </p15:guide>
        <p15:guide id="5" pos="726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125953C-BDCE-466C-B5D1-10A5597F72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5093A61-3D0C-4D22-A38C-FED809C56B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CFF57E-942B-4161-B1AA-AAC9C60FE3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fr-FR"/>
              <a:t>02-</a:t>
            </a:r>
            <a:fld id="{5B31B9E4-8E4D-4C86-BFD7-412B282B373B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600273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674">
          <p15:clr>
            <a:srgbClr val="FBAE40"/>
          </p15:clr>
        </p15:guide>
        <p15:guide id="3" orient="horz" pos="137">
          <p15:clr>
            <a:srgbClr val="FBAE40"/>
          </p15:clr>
        </p15:guide>
        <p15:guide id="4" pos="726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C6FA9459-E99A-42A8-92B5-7137E9427AC2}"/>
              </a:ext>
            </a:extLst>
          </p:cNvPr>
          <p:cNvGrpSpPr/>
          <p:nvPr/>
        </p:nvGrpSpPr>
        <p:grpSpPr>
          <a:xfrm>
            <a:off x="0" y="0"/>
            <a:ext cx="12195175" cy="6859588"/>
            <a:chOff x="0" y="0"/>
            <a:chExt cx="12192000" cy="685800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5D937686-130C-4AED-A17F-79ECBF53C1EB}"/>
                </a:ext>
              </a:extLst>
            </p:cNvPr>
            <p:cNvGrpSpPr/>
            <p:nvPr/>
          </p:nvGrpSpPr>
          <p:grpSpPr>
            <a:xfrm>
              <a:off x="0" y="0"/>
              <a:ext cx="12192000" cy="6854862"/>
              <a:chOff x="0" y="0"/>
              <a:chExt cx="12192000" cy="6854862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A1E53E3-FC79-490F-927D-EDA5C06E6818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6854862"/>
              </a:xfrm>
              <a:prstGeom prst="rect">
                <a:avLst/>
              </a:prstGeom>
              <a:solidFill>
                <a:srgbClr val="00234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pic>
            <p:nvPicPr>
              <p:cNvPr id="13" name="Graphic 12">
                <a:extLst>
                  <a:ext uri="{FF2B5EF4-FFF2-40B4-BE49-F238E27FC236}">
                    <a16:creationId xmlns:a16="http://schemas.microsoft.com/office/drawing/2014/main" id="{1420E875-771B-4F7F-AE61-DCE396A66F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0515600" y="5621565"/>
                <a:ext cx="1599819" cy="1233297"/>
              </a:xfrm>
              <a:prstGeom prst="rect">
                <a:avLst/>
              </a:prstGeom>
            </p:spPr>
          </p:pic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62888E23-EA76-462F-A85B-1C6FA527FA6D}"/>
                </a:ext>
              </a:extLst>
            </p:cNvPr>
            <p:cNvGrpSpPr/>
            <p:nvPr/>
          </p:nvGrpSpPr>
          <p:grpSpPr>
            <a:xfrm>
              <a:off x="1" y="4152900"/>
              <a:ext cx="12191999" cy="2705100"/>
              <a:chOff x="1" y="4152900"/>
              <a:chExt cx="12191999" cy="2705100"/>
            </a:xfrm>
          </p:grpSpPr>
          <p:sp>
            <p:nvSpPr>
              <p:cNvPr id="9" name="Freeform 21">
                <a:extLst>
                  <a:ext uri="{FF2B5EF4-FFF2-40B4-BE49-F238E27FC236}">
                    <a16:creationId xmlns:a16="http://schemas.microsoft.com/office/drawing/2014/main" id="{B428783B-02FD-4849-BFB2-D1C2BC8E88B5}"/>
                  </a:ext>
                </a:extLst>
              </p:cNvPr>
              <p:cNvSpPr/>
              <p:nvPr/>
            </p:nvSpPr>
            <p:spPr>
              <a:xfrm>
                <a:off x="1" y="4152900"/>
                <a:ext cx="12191999" cy="2705100"/>
              </a:xfrm>
              <a:custGeom>
                <a:avLst/>
                <a:gdLst>
                  <a:gd name="connsiteX0" fmla="*/ 0 w 12191999"/>
                  <a:gd name="connsiteY0" fmla="*/ 0 h 2705100"/>
                  <a:gd name="connsiteX1" fmla="*/ 1104899 w 12191999"/>
                  <a:gd name="connsiteY1" fmla="*/ 0 h 2705100"/>
                  <a:gd name="connsiteX2" fmla="*/ 1104899 w 12191999"/>
                  <a:gd name="connsiteY2" fmla="*/ 1422400 h 2705100"/>
                  <a:gd name="connsiteX3" fmla="*/ 12191999 w 12191999"/>
                  <a:gd name="connsiteY3" fmla="*/ 1422400 h 2705100"/>
                  <a:gd name="connsiteX4" fmla="*/ 12191999 w 12191999"/>
                  <a:gd name="connsiteY4" fmla="*/ 2705100 h 2705100"/>
                  <a:gd name="connsiteX5" fmla="*/ 1 w 12191999"/>
                  <a:gd name="connsiteY5" fmla="*/ 2705100 h 2705100"/>
                  <a:gd name="connsiteX6" fmla="*/ 1 w 12191999"/>
                  <a:gd name="connsiteY6" fmla="*/ 1543050 h 2705100"/>
                  <a:gd name="connsiteX7" fmla="*/ 0 w 12191999"/>
                  <a:gd name="connsiteY7" fmla="*/ 1543050 h 2705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191999" h="2705100">
                    <a:moveTo>
                      <a:pt x="0" y="0"/>
                    </a:moveTo>
                    <a:lnTo>
                      <a:pt x="1104899" y="0"/>
                    </a:lnTo>
                    <a:lnTo>
                      <a:pt x="1104899" y="1422400"/>
                    </a:lnTo>
                    <a:lnTo>
                      <a:pt x="12191999" y="1422400"/>
                    </a:lnTo>
                    <a:lnTo>
                      <a:pt x="12191999" y="2705100"/>
                    </a:lnTo>
                    <a:lnTo>
                      <a:pt x="1" y="2705100"/>
                    </a:lnTo>
                    <a:lnTo>
                      <a:pt x="1" y="1543050"/>
                    </a:lnTo>
                    <a:lnTo>
                      <a:pt x="0" y="154305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2400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A6B1C6E9-C7C0-445A-8911-23E57FA33B25}"/>
                  </a:ext>
                </a:extLst>
              </p:cNvPr>
              <p:cNvSpPr/>
              <p:nvPr/>
            </p:nvSpPr>
            <p:spPr>
              <a:xfrm>
                <a:off x="219561" y="6047363"/>
                <a:ext cx="6360534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200">
                    <a:solidFill>
                      <a:srgbClr val="00234B"/>
                    </a:solidFill>
                    <a:latin typeface="Arial" panose="020B0604020202020204" pitchFamily="34" charset="0"/>
                  </a:rPr>
                  <a:t>© STMicroelectronics - All rights reserved.</a:t>
                </a:r>
                <a:br>
                  <a:rPr lang="en-US" sz="1200">
                    <a:solidFill>
                      <a:srgbClr val="00234B"/>
                    </a:solidFill>
                    <a:latin typeface="Arial" panose="020B0604020202020204" pitchFamily="34" charset="0"/>
                  </a:rPr>
                </a:br>
                <a:r>
                  <a:rPr lang="en-US" sz="1200">
                    <a:solidFill>
                      <a:srgbClr val="00234B"/>
                    </a:solidFill>
                    <a:latin typeface="Arial" panose="020B0604020202020204" pitchFamily="34" charset="0"/>
                  </a:rPr>
                  <a:t>The STMicroelectronics corporate logo is a registered trademark of the STMicroelectronics </a:t>
                </a:r>
                <a:br>
                  <a:rPr lang="en-US" sz="1200">
                    <a:solidFill>
                      <a:srgbClr val="00234B"/>
                    </a:solidFill>
                    <a:latin typeface="Arial" panose="020B0604020202020204" pitchFamily="34" charset="0"/>
                  </a:rPr>
                </a:br>
                <a:r>
                  <a:rPr lang="en-US" sz="1200">
                    <a:solidFill>
                      <a:srgbClr val="00234B"/>
                    </a:solidFill>
                    <a:latin typeface="Arial" panose="020B0604020202020204" pitchFamily="34" charset="0"/>
                  </a:rPr>
                  <a:t>group of companies. All other names are the property of their respective owners</a:t>
                </a:r>
                <a:r>
                  <a:rPr lang="en-US" sz="1200">
                    <a:solidFill>
                      <a:srgbClr val="00234B"/>
                    </a:solidFill>
                  </a:rPr>
                  <a:t>.</a:t>
                </a:r>
              </a:p>
            </p:txBody>
          </p:sp>
          <p:pic>
            <p:nvPicPr>
              <p:cNvPr id="11" name="Graphic 10">
                <a:extLst>
                  <a:ext uri="{FF2B5EF4-FFF2-40B4-BE49-F238E27FC236}">
                    <a16:creationId xmlns:a16="http://schemas.microsoft.com/office/drawing/2014/main" id="{B3C9C090-4752-447B-8BD0-B051865723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0515600" y="5621565"/>
                <a:ext cx="1599819" cy="1233297"/>
              </a:xfrm>
              <a:prstGeom prst="rect">
                <a:avLst/>
              </a:prstGeom>
            </p:spPr>
          </p:pic>
        </p:grp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2011FD0E-B8FA-4370-8190-CB141A1A792B}"/>
              </a:ext>
            </a:extLst>
          </p:cNvPr>
          <p:cNvSpPr/>
          <p:nvPr/>
        </p:nvSpPr>
        <p:spPr>
          <a:xfrm>
            <a:off x="3687615" y="2229188"/>
            <a:ext cx="4819946" cy="12006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7201" b="1">
                <a:solidFill>
                  <a:srgbClr val="FFFFFF"/>
                </a:soli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41427389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sv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0116" y="0"/>
            <a:ext cx="11612182" cy="1305227"/>
          </a:xfrm>
          <a:prstGeom prst="rect">
            <a:avLst/>
          </a:prstGeom>
        </p:spPr>
        <p:txBody>
          <a:bodyPr vert="horz" lIns="91440" tIns="45720" rIns="90000" bIns="45720" rtlCol="0" anchor="ctr">
            <a:noAutofit/>
          </a:bodyPr>
          <a:lstStyle/>
          <a:p>
            <a:pPr lvl="0" algn="r"/>
            <a:r>
              <a:rPr lang="en-US"/>
              <a:t>Slide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0117" y="1484657"/>
            <a:ext cx="11594944" cy="4609579"/>
          </a:xfrm>
          <a:prstGeom prst="rect">
            <a:avLst/>
          </a:prstGeom>
        </p:spPr>
        <p:txBody>
          <a:bodyPr vert="horz" lIns="91440" tIns="45720" rIns="90000" bIns="45720" rtlCol="0">
            <a:noAutofit/>
          </a:bodyPr>
          <a:lstStyle/>
          <a:p>
            <a:pPr lvl="0"/>
            <a:r>
              <a:rPr lang="en-US"/>
              <a:t>First level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72181" y="6332434"/>
            <a:ext cx="5484742" cy="292622"/>
          </a:xfrm>
          <a:prstGeom prst="rect">
            <a:avLst/>
          </a:prstGeom>
        </p:spPr>
        <p:txBody>
          <a:bodyPr vert="horz" lIns="90000" tIns="45720" rIns="90000" bIns="45720" rtlCol="0" anchor="b"/>
          <a:lstStyle>
            <a:lvl1pPr algn="r">
              <a:defRPr lang="en-US" sz="1100" b="0">
                <a:solidFill>
                  <a:schemeClr val="tx2"/>
                </a:solidFill>
              </a:defRPr>
            </a:lvl1pPr>
          </a:lstStyle>
          <a:p>
            <a:endParaRPr lang="en-US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613285" y="6332434"/>
            <a:ext cx="411111" cy="292622"/>
          </a:xfrm>
          <a:prstGeom prst="rect">
            <a:avLst/>
          </a:prstGeom>
        </p:spPr>
        <p:txBody>
          <a:bodyPr vert="horz" lIns="0" tIns="46800" rIns="0" bIns="46800" rtlCol="0" anchor="b"/>
          <a:lstStyle>
            <a:lvl1pPr algn="r">
              <a:defRPr lang="en-US" sz="1100" b="0" smtClean="0">
                <a:solidFill>
                  <a:schemeClr val="tx2"/>
                </a:solidFill>
              </a:defRPr>
            </a:lvl1pPr>
          </a:lstStyle>
          <a:p>
            <a:r>
              <a:rPr lang="fr-FR"/>
              <a:t>02-</a:t>
            </a:r>
            <a:fld id="{5B31B9E4-8E4D-4C86-BFD7-412B282B373B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858782" y="6332434"/>
            <a:ext cx="1185218" cy="29262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100" b="0">
                <a:solidFill>
                  <a:schemeClr val="tx2"/>
                </a:solidFill>
              </a:defRPr>
            </a:lvl1pPr>
          </a:lstStyle>
          <a:p>
            <a:endParaRPr lang="fr-FR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3DE2817A-3634-41C4-BE77-0740C5A7811D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31617" y="6096111"/>
            <a:ext cx="990283" cy="76338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7CD4E90-0AD7-41F7-BEF4-B339EC998E49}"/>
              </a:ext>
            </a:extLst>
          </p:cNvPr>
          <p:cNvSpPr/>
          <p:nvPr/>
        </p:nvSpPr>
        <p:spPr>
          <a:xfrm>
            <a:off x="12008021" y="0"/>
            <a:ext cx="187154" cy="114326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5649834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</p:sldLayoutIdLst>
  <p:hf hdr="0" ftr="0" dt="0"/>
  <p:txStyles>
    <p:titleStyle>
      <a:lvl1pPr algn="r" defTabSz="914583" rtl="0" eaLnBrk="1" latinLnBrk="0" hangingPunct="1">
        <a:lnSpc>
          <a:spcPct val="90000"/>
        </a:lnSpc>
        <a:spcBef>
          <a:spcPct val="0"/>
        </a:spcBef>
        <a:buNone/>
        <a:defRPr lang="en-US" sz="3601" b="0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61990" indent="-261990" algn="l" defTabSz="914583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lang="en-US" sz="2400" kern="1200" smtClean="0">
          <a:solidFill>
            <a:schemeClr val="tx1"/>
          </a:solidFill>
          <a:latin typeface="+mn-lt"/>
          <a:ea typeface="+mn-ea"/>
          <a:cs typeface="+mn-cs"/>
        </a:defRPr>
      </a:lvl1pPr>
      <a:lvl2pPr marL="536682" indent="-266753" algn="l" defTabSz="914583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•"/>
        <a:defRPr lang="en-US" sz="2000" kern="1200" smtClean="0">
          <a:solidFill>
            <a:schemeClr val="tx1"/>
          </a:solidFill>
          <a:latin typeface="+mn-lt"/>
          <a:ea typeface="+mn-ea"/>
          <a:cs typeface="+mn-cs"/>
        </a:defRPr>
      </a:lvl2pPr>
      <a:lvl3pPr marL="812963" indent="-273105" algn="l" defTabSz="914583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•"/>
        <a:defRPr lang="en-US" sz="1800" kern="1200" smtClean="0">
          <a:solidFill>
            <a:schemeClr val="tx1"/>
          </a:solidFill>
          <a:latin typeface="+mn-lt"/>
          <a:ea typeface="+mn-ea"/>
          <a:cs typeface="+mn-cs"/>
        </a:defRPr>
      </a:lvl3pPr>
      <a:lvl4pPr marL="987622" indent="-268342" algn="l" defTabSz="914583" rtl="0" eaLnBrk="1" latinLnBrk="0" hangingPunct="1">
        <a:lnSpc>
          <a:spcPct val="100000"/>
        </a:lnSpc>
        <a:spcBef>
          <a:spcPts val="400"/>
        </a:spcBef>
        <a:buFont typeface="Arial" panose="020B0604020202020204" pitchFamily="34" charset="0"/>
        <a:buChar char="•"/>
        <a:defRPr lang="en-US" sz="1600" kern="1200" smtClean="0">
          <a:solidFill>
            <a:schemeClr val="tx2"/>
          </a:solidFill>
          <a:latin typeface="+mn-lt"/>
          <a:ea typeface="+mn-ea"/>
          <a:cs typeface="+mn-cs"/>
        </a:defRPr>
      </a:lvl4pPr>
      <a:lvl5pPr marL="1160695" indent="-261990" algn="l" defTabSz="914583" rtl="0" eaLnBrk="1" latinLnBrk="0" hangingPunct="1">
        <a:lnSpc>
          <a:spcPct val="100000"/>
        </a:lnSpc>
        <a:spcBef>
          <a:spcPts val="400"/>
        </a:spcBef>
        <a:buFont typeface="Arial" panose="020B0604020202020204" pitchFamily="34" charset="0"/>
        <a:buChar char="•"/>
        <a:defRPr lang="en-US"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2515103" indent="-228646" algn="l" defTabSz="91458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394" indent="-228646" algn="l" defTabSz="91458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686" indent="-228646" algn="l" defTabSz="91458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977" indent="-228646" algn="l" defTabSz="91458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58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91" algn="l" defTabSz="91458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583" algn="l" defTabSz="91458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874" algn="l" defTabSz="91458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166" algn="l" defTabSz="91458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457" algn="l" defTabSz="91458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749" algn="l" defTabSz="91458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040" algn="l" defTabSz="91458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332" algn="l" defTabSz="91458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89">
          <p15:clr>
            <a:srgbClr val="F26B43"/>
          </p15:clr>
        </p15:guide>
        <p15:guide id="2" pos="7491">
          <p15:clr>
            <a:srgbClr val="F26B43"/>
          </p15:clr>
        </p15:guide>
        <p15:guide id="3" orient="horz" pos="2160">
          <p15:clr>
            <a:srgbClr val="F26B43"/>
          </p15:clr>
        </p15:guide>
        <p15:guide id="4" orient="horz" pos="935">
          <p15:clr>
            <a:srgbClr val="F26B43"/>
          </p15:clr>
        </p15:guide>
        <p15:guide id="5" orient="horz" pos="3838">
          <p15:clr>
            <a:srgbClr val="F26B43"/>
          </p15:clr>
        </p15:guide>
        <p15:guide id="6" orient="horz" pos="822">
          <p15:clr>
            <a:srgbClr val="F26B43"/>
          </p15:clr>
        </p15:guide>
        <p15:guide id="7" pos="3840">
          <p15:clr>
            <a:srgbClr val="F26B43"/>
          </p15:clr>
        </p15:guide>
        <p15:guide id="8" orient="horz" pos="131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26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8.png"/><Relationship Id="rId7" Type="http://schemas.openxmlformats.org/officeDocument/2006/relationships/image" Target="../media/image9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microsoft.com/office/2007/relationships/hdphoto" Target="../media/hdphoto1.wdp"/><Relationship Id="rId4" Type="http://schemas.openxmlformats.org/officeDocument/2006/relationships/image" Target="../media/image29.png"/><Relationship Id="rId9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9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33.png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15.png"/><Relationship Id="rId7" Type="http://schemas.openxmlformats.org/officeDocument/2006/relationships/image" Target="../media/image9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22.png"/><Relationship Id="rId4" Type="http://schemas.openxmlformats.org/officeDocument/2006/relationships/hyperlink" Target="https://wiki.st.com/stm32mcu/wiki/Connectivity:STM32WBA_BLE_STM32CubeMX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9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36.jpeg"/><Relationship Id="rId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37.jpeg"/><Relationship Id="rId7" Type="http://schemas.openxmlformats.org/officeDocument/2006/relationships/image" Target="../media/image41.svg"/><Relationship Id="rId12" Type="http://schemas.openxmlformats.org/officeDocument/2006/relationships/image" Target="../media/image9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0.png"/><Relationship Id="rId11" Type="http://schemas.openxmlformats.org/officeDocument/2006/relationships/image" Target="../media/image8.png"/><Relationship Id="rId5" Type="http://schemas.openxmlformats.org/officeDocument/2006/relationships/image" Target="../media/image39.svg"/><Relationship Id="rId10" Type="http://schemas.openxmlformats.org/officeDocument/2006/relationships/image" Target="../media/image42.png"/><Relationship Id="rId4" Type="http://schemas.openxmlformats.org/officeDocument/2006/relationships/image" Target="../media/image38.png"/><Relationship Id="rId9" Type="http://schemas.openxmlformats.org/officeDocument/2006/relationships/image" Target="../media/image19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4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9.svg"/><Relationship Id="rId3" Type="http://schemas.openxmlformats.org/officeDocument/2006/relationships/image" Target="../media/image15.png"/><Relationship Id="rId7" Type="http://schemas.openxmlformats.org/officeDocument/2006/relationships/image" Target="../media/image41.svg"/><Relationship Id="rId12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0.png"/><Relationship Id="rId11" Type="http://schemas.openxmlformats.org/officeDocument/2006/relationships/image" Target="../media/image19.svg"/><Relationship Id="rId5" Type="http://schemas.openxmlformats.org/officeDocument/2006/relationships/image" Target="../media/image39.svg"/><Relationship Id="rId10" Type="http://schemas.openxmlformats.org/officeDocument/2006/relationships/image" Target="../media/image18.png"/><Relationship Id="rId4" Type="http://schemas.openxmlformats.org/officeDocument/2006/relationships/image" Target="../media/image38.png"/><Relationship Id="rId9" Type="http://schemas.openxmlformats.org/officeDocument/2006/relationships/image" Target="../media/image46.svg"/><Relationship Id="rId14" Type="http://schemas.openxmlformats.org/officeDocument/2006/relationships/image" Target="../media/image4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svg"/></Relationships>
</file>

<file path=ppt/slides/_rels/slide20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29.png"/><Relationship Id="rId7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microsoft.com/office/2007/relationships/hdphoto" Target="../media/hdphoto1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7" Type="http://schemas.openxmlformats.org/officeDocument/2006/relationships/image" Target="../media/image9.svg"/><Relationship Id="rId2" Type="http://schemas.microsoft.com/office/2018/10/relationships/comments" Target="../comments/modernComment_2AEC_8416AEF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hyperlink" Target="https://www.bluetooth.com/specifications/assigned-numbers/generic-access-profile" TargetMode="External"/><Relationship Id="rId4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microsoft.com/office/2007/relationships/hdphoto" Target="../media/hdphoto1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microsoft.com/office/2007/relationships/hdphoto" Target="../media/hdphoto1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microsoft.com/office/2007/relationships/hdphoto" Target="../media/hdphoto1.wd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microsoft.com/office/2007/relationships/hdphoto" Target="../media/hdphoto1.wd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55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56.png"/><Relationship Id="rId7" Type="http://schemas.openxmlformats.org/officeDocument/2006/relationships/image" Target="../media/image58.png"/><Relationship Id="rId2" Type="http://schemas.microsoft.com/office/2018/10/relationships/comments" Target="../comments/modernComment_176_61D75C9E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59.png"/><Relationship Id="rId4" Type="http://schemas.openxmlformats.org/officeDocument/2006/relationships/image" Target="../media/image57.png"/><Relationship Id="rId9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5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microsoft.com/office/2018/10/relationships/comments" Target="../comments/modernComment_7FFFDC34_B73BCE7A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2.xml"/><Relationship Id="rId3" Type="http://schemas.openxmlformats.org/officeDocument/2006/relationships/image" Target="../media/image61.png"/><Relationship Id="rId7" Type="http://schemas.openxmlformats.org/officeDocument/2006/relationships/diagramLayout" Target="../diagrams/layout2.xml"/><Relationship Id="rId12" Type="http://schemas.openxmlformats.org/officeDocument/2006/relationships/image" Target="../media/image63.sv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diagramData" Target="../diagrams/data2.xml"/><Relationship Id="rId11" Type="http://schemas.openxmlformats.org/officeDocument/2006/relationships/image" Target="../media/image62.png"/><Relationship Id="rId5" Type="http://schemas.openxmlformats.org/officeDocument/2006/relationships/image" Target="../media/image9.svg"/><Relationship Id="rId10" Type="http://schemas.microsoft.com/office/2007/relationships/diagramDrawing" Target="../diagrams/drawing2.xml"/><Relationship Id="rId4" Type="http://schemas.openxmlformats.org/officeDocument/2006/relationships/image" Target="../media/image8.png"/><Relationship Id="rId9" Type="http://schemas.openxmlformats.org/officeDocument/2006/relationships/diagramColors" Target="../diagrams/colors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/><Relationship Id="rId13" Type="http://schemas.openxmlformats.org/officeDocument/2006/relationships/image" Target="../media/image63.svg"/><Relationship Id="rId3" Type="http://schemas.openxmlformats.org/officeDocument/2006/relationships/image" Target="../media/image61.png"/><Relationship Id="rId7" Type="http://schemas.openxmlformats.org/officeDocument/2006/relationships/diagramData" Target="../diagrams/data3.xml"/><Relationship Id="rId12" Type="http://schemas.openxmlformats.org/officeDocument/2006/relationships/image" Target="../media/image6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svg"/><Relationship Id="rId11" Type="http://schemas.microsoft.com/office/2007/relationships/diagramDrawing" Target="../diagrams/drawing3.xml"/><Relationship Id="rId5" Type="http://schemas.openxmlformats.org/officeDocument/2006/relationships/image" Target="../media/image8.png"/><Relationship Id="rId10" Type="http://schemas.openxmlformats.org/officeDocument/2006/relationships/diagramColors" Target="../diagrams/colors3.xml"/><Relationship Id="rId4" Type="http://schemas.openxmlformats.org/officeDocument/2006/relationships/image" Target="../media/image64.png"/><Relationship Id="rId9" Type="http://schemas.openxmlformats.org/officeDocument/2006/relationships/diagramQuickStyle" Target="../diagrams/quickStyle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microsoft.com/office/2007/relationships/hdphoto" Target="../media/hdphoto1.wdp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8.png"/><Relationship Id="rId7" Type="http://schemas.openxmlformats.org/officeDocument/2006/relationships/image" Target="../media/image69.sv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8.png"/><Relationship Id="rId11" Type="http://schemas.openxmlformats.org/officeDocument/2006/relationships/image" Target="../media/image73.png"/><Relationship Id="rId5" Type="http://schemas.openxmlformats.org/officeDocument/2006/relationships/image" Target="../media/image67.png"/><Relationship Id="rId10" Type="http://schemas.openxmlformats.org/officeDocument/2006/relationships/image" Target="../media/image72.png"/><Relationship Id="rId4" Type="http://schemas.openxmlformats.org/officeDocument/2006/relationships/image" Target="../media/image9.svg"/><Relationship Id="rId9" Type="http://schemas.openxmlformats.org/officeDocument/2006/relationships/image" Target="../media/image7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9.sv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55.png"/><Relationship Id="rId4" Type="http://schemas.openxmlformats.org/officeDocument/2006/relationships/image" Target="../media/image74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8.png"/><Relationship Id="rId3" Type="http://schemas.openxmlformats.org/officeDocument/2006/relationships/image" Target="../media/image10.png"/><Relationship Id="rId7" Type="http://schemas.openxmlformats.org/officeDocument/2006/relationships/image" Target="../media/image14.svg"/><Relationship Id="rId12" Type="http://schemas.openxmlformats.org/officeDocument/2006/relationships/image" Target="../media/image19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sv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9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hyperlink" Target="https://wiki.st.com/stm32mcu/wiki/Connectivity:STM32WBA_BLE_STM32CubeMX" TargetMode="External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11" Type="http://schemas.openxmlformats.org/officeDocument/2006/relationships/image" Target="../media/image9.svg"/><Relationship Id="rId5" Type="http://schemas.openxmlformats.org/officeDocument/2006/relationships/image" Target="../media/image21.jpeg"/><Relationship Id="rId10" Type="http://schemas.openxmlformats.org/officeDocument/2006/relationships/image" Target="../media/image8.png"/><Relationship Id="rId4" Type="http://schemas.openxmlformats.org/officeDocument/2006/relationships/image" Target="../media/image20.png"/><Relationship Id="rId9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5.png"/><Relationship Id="rId7" Type="http://schemas.openxmlformats.org/officeDocument/2006/relationships/image" Target="../media/image9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hyperlink" Target="https://wiki.st.com/stm32mcu/wiki/Connectivity:STM32WBA_BLE_STM32CubeMX" TargetMode="External"/><Relationship Id="rId10" Type="http://schemas.openxmlformats.org/officeDocument/2006/relationships/image" Target="../media/image24.svg"/><Relationship Id="rId4" Type="http://schemas.openxmlformats.org/officeDocument/2006/relationships/image" Target="../media/image16.png"/><Relationship Id="rId9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5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diagramQuickStyle" Target="../diagrams/quickStyle1.xml"/><Relationship Id="rId11" Type="http://schemas.openxmlformats.org/officeDocument/2006/relationships/image" Target="../media/image9.svg"/><Relationship Id="rId5" Type="http://schemas.openxmlformats.org/officeDocument/2006/relationships/diagramLayout" Target="../diagrams/layout1.xml"/><Relationship Id="rId10" Type="http://schemas.openxmlformats.org/officeDocument/2006/relationships/image" Target="../media/image8.png"/><Relationship Id="rId4" Type="http://schemas.openxmlformats.org/officeDocument/2006/relationships/diagramData" Target="../diagrams/data1.xml"/><Relationship Id="rId9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ous-titre 2">
            <a:extLst>
              <a:ext uri="{FF2B5EF4-FFF2-40B4-BE49-F238E27FC236}">
                <a16:creationId xmlns:a16="http://schemas.microsoft.com/office/drawing/2014/main" id="{17020257-7FAE-3895-E644-BE2759A41C47}"/>
              </a:ext>
            </a:extLst>
          </p:cNvPr>
          <p:cNvSpPr txBox="1">
            <a:spLocks/>
          </p:cNvSpPr>
          <p:nvPr/>
        </p:nvSpPr>
        <p:spPr>
          <a:xfrm>
            <a:off x="5147587" y="5326278"/>
            <a:ext cx="5795795" cy="1077701"/>
          </a:xfrm>
          <a:prstGeom prst="rect">
            <a:avLst/>
          </a:prstGeom>
        </p:spPr>
        <p:txBody>
          <a:bodyPr vert="horz" lIns="91437" tIns="45719" rIns="89998" bIns="45719" rtlCol="0">
            <a:normAutofit/>
          </a:bodyPr>
          <a:lstStyle>
            <a:lvl1pPr marL="0" indent="0" algn="l" defTabSz="914583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91" indent="0" algn="ctr" defTabSz="914583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583" indent="0" algn="ctr" defTabSz="914583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874" indent="0" algn="ctr" defTabSz="914583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tx2"/>
              </a:buClr>
              <a:buFont typeface="Arial" panose="020B0604020202020204" pitchFamily="34" charset="0"/>
              <a:buNone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9166" indent="0" algn="ctr" defTabSz="914583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tx2"/>
              </a:buClr>
              <a:buFont typeface="Arial" panose="020B0604020202020204" pitchFamily="34" charset="0"/>
              <a:buNone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457" indent="0" algn="ctr" defTabSz="91458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749" indent="0" algn="ctr" defTabSz="91458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1040" indent="0" algn="ctr" defTabSz="91458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8332" indent="0" algn="ctr" defTabSz="91458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799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197EA207-FDC6-6EDD-D664-C10AC084CD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87777" y="1099512"/>
            <a:ext cx="10801550" cy="2702697"/>
          </a:xfrm>
        </p:spPr>
        <p:txBody>
          <a:bodyPr/>
          <a:lstStyle/>
          <a:p>
            <a:pPr algn="ctr"/>
            <a:br>
              <a:rPr lang="en-US" dirty="0"/>
            </a:br>
            <a:br>
              <a:rPr lang="en-US" dirty="0"/>
            </a:br>
            <a:r>
              <a:rPr lang="en-US" b="0" dirty="0"/>
              <a:t>Hands-on #1</a:t>
            </a:r>
            <a:br>
              <a:rPr lang="en-US" b="0" dirty="0"/>
            </a:br>
            <a:br>
              <a:rPr lang="en-US" b="0" dirty="0"/>
            </a:br>
            <a:r>
              <a:rPr lang="en-US" b="0" dirty="0"/>
              <a:t>Build basic </a:t>
            </a:r>
            <a:r>
              <a:rPr lang="en-US" b="0" dirty="0">
                <a:solidFill>
                  <a:schemeClr val="accent2"/>
                </a:solidFill>
              </a:rPr>
              <a:t>p2pServer </a:t>
            </a:r>
            <a:r>
              <a:rPr lang="en-US" b="0" dirty="0"/>
              <a:t>application and connect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80963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B461B-4F0C-423D-88CF-7C866C52E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STM32CubeMx design from chipset level</a:t>
            </a:r>
            <a:br>
              <a:rPr lang="en-US" sz="3600" dirty="0"/>
            </a:br>
            <a:r>
              <a:rPr lang="en-US" sz="3600" dirty="0"/>
              <a:t>Hands-on focus (1/2)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C6FF5C-A5C5-C3B2-B0D8-A1941C3B8F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3981" y="6217160"/>
            <a:ext cx="494859" cy="505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98CD5A9-2F32-7F63-EA62-2E0BAF7609AB}"/>
              </a:ext>
            </a:extLst>
          </p:cNvPr>
          <p:cNvSpPr/>
          <p:nvPr/>
        </p:nvSpPr>
        <p:spPr>
          <a:xfrm>
            <a:off x="2874553" y="1383308"/>
            <a:ext cx="6446067" cy="671600"/>
          </a:xfrm>
          <a:prstGeom prst="rect">
            <a:avLst/>
          </a:prstGeom>
          <a:solidFill>
            <a:schemeClr val="tx1"/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Clr>
                <a:schemeClr val="bg1"/>
              </a:buClr>
            </a:pPr>
            <a:r>
              <a:rPr lang="fr-FR" b="1" dirty="0"/>
              <a:t>Chipset level</a:t>
            </a:r>
          </a:p>
          <a:p>
            <a:pPr lvl="2"/>
            <a:r>
              <a:rPr lang="en-US" sz="1600" dirty="0"/>
              <a:t>require to configure your HW (PCB) &amp; your application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9BFA355-759F-B252-BE8A-EFD9633B437D}"/>
              </a:ext>
            </a:extLst>
          </p:cNvPr>
          <p:cNvSpPr/>
          <p:nvPr/>
        </p:nvSpPr>
        <p:spPr>
          <a:xfrm>
            <a:off x="2284569" y="1383308"/>
            <a:ext cx="589984" cy="671600"/>
          </a:xfrm>
          <a:prstGeom prst="rect">
            <a:avLst/>
          </a:prstGeom>
          <a:solidFill>
            <a:schemeClr val="accent4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Clr>
                <a:schemeClr val="bg1"/>
              </a:buClr>
            </a:pPr>
            <a:r>
              <a:rPr lang="fr-FR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B1347B09-4A1B-55D4-603D-6F906E8D953D}"/>
              </a:ext>
            </a:extLst>
          </p:cNvPr>
          <p:cNvSpPr/>
          <p:nvPr/>
        </p:nvSpPr>
        <p:spPr>
          <a:xfrm>
            <a:off x="5662157" y="3801911"/>
            <a:ext cx="435429" cy="699928"/>
          </a:xfrm>
          <a:prstGeom prst="downArrow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Clr>
                <a:schemeClr val="bg1"/>
              </a:buClr>
            </a:pPr>
            <a:endParaRPr lang="fr-FR" dirty="0" err="1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7761106-D24D-BC73-71EC-19B42A23CD14}"/>
              </a:ext>
            </a:extLst>
          </p:cNvPr>
          <p:cNvSpPr txBox="1"/>
          <p:nvPr/>
        </p:nvSpPr>
        <p:spPr>
          <a:xfrm>
            <a:off x="188626" y="2511936"/>
            <a:ext cx="11609159" cy="1200329"/>
          </a:xfrm>
          <a:prstGeom prst="rect">
            <a:avLst/>
          </a:prstGeom>
          <a:ln w="25400"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To ease Hands-on session use </a:t>
            </a:r>
            <a:r>
              <a:rPr lang="en-US" dirty="0">
                <a:solidFill>
                  <a:schemeClr val="accent2"/>
                </a:solidFill>
              </a:rPr>
              <a:t>Hands-on_WS_WBA55.ioc</a:t>
            </a:r>
            <a:endParaRPr lang="en-US" dirty="0"/>
          </a:p>
          <a:p>
            <a:pPr algn="ctr"/>
            <a:r>
              <a:rPr lang="en-US" dirty="0"/>
              <a:t>All HW IPs &amp; required peripheral to use RF are already initialized : NVIC, RNG, RCC,...</a:t>
            </a:r>
          </a:p>
          <a:p>
            <a:pPr algn="ctr"/>
            <a:r>
              <a:rPr lang="en-US" dirty="0"/>
              <a:t>Thanks to  </a:t>
            </a:r>
            <a:r>
              <a:rPr lang="en-US" dirty="0">
                <a:solidFill>
                  <a:schemeClr val="accent2"/>
                </a:solidFill>
              </a:rPr>
              <a:t>Hands-on_WS_WBA55.ioc </a:t>
            </a:r>
            <a:r>
              <a:rPr lang="en-US" dirty="0">
                <a:solidFill>
                  <a:schemeClr val="accent1"/>
                </a:solidFill>
              </a:rPr>
              <a:t>let’s focus on BLE application design </a:t>
            </a:r>
          </a:p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CD23764-22A8-B7ED-2899-42D458C367F9}"/>
              </a:ext>
            </a:extLst>
          </p:cNvPr>
          <p:cNvSpPr txBox="1"/>
          <p:nvPr/>
        </p:nvSpPr>
        <p:spPr>
          <a:xfrm>
            <a:off x="2220686" y="4911467"/>
            <a:ext cx="7099934" cy="646331"/>
          </a:xfrm>
          <a:prstGeom prst="rect">
            <a:avLst/>
          </a:prstGeom>
          <a:solidFill>
            <a:schemeClr val="accent4"/>
          </a:solidFill>
          <a:ln w="25400"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Copy Hands-on_WS_WBA55.ioc on your local repository : </a:t>
            </a:r>
            <a:r>
              <a:rPr lang="en-US" dirty="0">
                <a:solidFill>
                  <a:schemeClr val="accent1"/>
                </a:solidFill>
              </a:rPr>
              <a:t>example : C:\users\...\STM32WBA_WS\project 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9E2C742-D5AB-2C9A-62A3-9DB7A461AE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0941" y="4268184"/>
            <a:ext cx="759679" cy="699929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0FB6C62E-70FC-4335-8150-FD340C1B036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5103" y="79159"/>
            <a:ext cx="724817" cy="724817"/>
          </a:xfrm>
          <a:prstGeom prst="rect">
            <a:avLst/>
          </a:prstGeom>
        </p:spPr>
      </p:pic>
      <p:sp>
        <p:nvSpPr>
          <p:cNvPr id="4" name="Slide Number Placeholder 4">
            <a:extLst>
              <a:ext uri="{FF2B5EF4-FFF2-40B4-BE49-F238E27FC236}">
                <a16:creationId xmlns:a16="http://schemas.microsoft.com/office/drawing/2014/main" id="{ED571F8B-61C8-B03C-A7F1-FBB15E5DA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13285" y="6332434"/>
            <a:ext cx="411111" cy="292622"/>
          </a:xfrm>
        </p:spPr>
        <p:txBody>
          <a:bodyPr/>
          <a:lstStyle/>
          <a:p>
            <a:fld id="{5B31B9E4-8E4D-4C86-BFD7-412B282B373B}" type="slidenum">
              <a:rPr lang="fr-FR" smtClean="0"/>
              <a:pPr/>
              <a:t>10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966156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B461B-4F0C-423D-88CF-7C866C52E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STM32CubeMx design from chipset level</a:t>
            </a:r>
            <a:br>
              <a:rPr lang="en-US" sz="3600" dirty="0"/>
            </a:br>
            <a:r>
              <a:rPr lang="en-US" sz="3600" dirty="0"/>
              <a:t>Hands-on focus (2/2)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C6FF5C-A5C5-C3B2-B0D8-A1941C3B8F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3981" y="6217160"/>
            <a:ext cx="494859" cy="505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CE82EEF8-EA63-9912-BF79-42129F9B67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6735" y="1533979"/>
            <a:ext cx="8943975" cy="4480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1B75C74-E44D-589F-7D84-CA4EA6B22E78}"/>
              </a:ext>
            </a:extLst>
          </p:cNvPr>
          <p:cNvSpPr txBox="1"/>
          <p:nvPr/>
        </p:nvSpPr>
        <p:spPr>
          <a:xfrm>
            <a:off x="5033553" y="6299395"/>
            <a:ext cx="1733007" cy="276999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pPr algn="ctr"/>
            <a:r>
              <a:rPr lang="en-US" sz="1200" b="1" dirty="0"/>
              <a:t>Hands-on Focus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4F74CE8-2F94-D626-C0A7-4C4B648C8ED2}"/>
              </a:ext>
            </a:extLst>
          </p:cNvPr>
          <p:cNvSpPr txBox="1"/>
          <p:nvPr/>
        </p:nvSpPr>
        <p:spPr>
          <a:xfrm>
            <a:off x="300116" y="1810977"/>
            <a:ext cx="2136689" cy="276999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Hands-On_WS_WBA55.ioc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7CD0ED6-133F-F9BA-D621-3F6FE98A6130}"/>
              </a:ext>
            </a:extLst>
          </p:cNvPr>
          <p:cNvSpPr/>
          <p:nvPr/>
        </p:nvSpPr>
        <p:spPr>
          <a:xfrm>
            <a:off x="2776735" y="1810978"/>
            <a:ext cx="2023476" cy="4233431"/>
          </a:xfrm>
          <a:prstGeom prst="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Clr>
                <a:schemeClr val="bg1"/>
              </a:buClr>
            </a:pPr>
            <a:endParaRPr lang="fr-FR" dirty="0" err="1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650E938-2D47-97D8-790C-6978FA07099D}"/>
              </a:ext>
            </a:extLst>
          </p:cNvPr>
          <p:cNvSpPr/>
          <p:nvPr/>
        </p:nvSpPr>
        <p:spPr>
          <a:xfrm>
            <a:off x="4922133" y="1810977"/>
            <a:ext cx="1844427" cy="4233431"/>
          </a:xfrm>
          <a:prstGeom prst="rect">
            <a:avLst/>
          </a:prstGeom>
          <a:noFill/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Clr>
                <a:schemeClr val="bg1"/>
              </a:buClr>
            </a:pPr>
            <a:endParaRPr lang="fr-FR" dirty="0" err="1"/>
          </a:p>
        </p:txBody>
      </p:sp>
      <p:sp>
        <p:nvSpPr>
          <p:cNvPr id="20" name="Arrow: Down 19">
            <a:extLst>
              <a:ext uri="{FF2B5EF4-FFF2-40B4-BE49-F238E27FC236}">
                <a16:creationId xmlns:a16="http://schemas.microsoft.com/office/drawing/2014/main" id="{42681746-8CCB-6BC5-2FD9-5528EE29308E}"/>
              </a:ext>
            </a:extLst>
          </p:cNvPr>
          <p:cNvSpPr/>
          <p:nvPr/>
        </p:nvSpPr>
        <p:spPr>
          <a:xfrm rot="10800000">
            <a:off x="5752010" y="5834764"/>
            <a:ext cx="296091" cy="389790"/>
          </a:xfrm>
          <a:prstGeom prst="downArrow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Clr>
                <a:schemeClr val="bg1"/>
              </a:buClr>
            </a:pPr>
            <a:endParaRPr lang="fr-FR" dirty="0" err="1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A72CBBFF-6C24-D609-1D71-F808933694F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5103" y="79159"/>
            <a:ext cx="724817" cy="724817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BC0787E6-CBD4-3B6B-EE28-04A50F7FE4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13285" y="6332434"/>
            <a:ext cx="411111" cy="292622"/>
          </a:xfrm>
        </p:spPr>
        <p:txBody>
          <a:bodyPr/>
          <a:lstStyle/>
          <a:p>
            <a:fld id="{5B31B9E4-8E4D-4C86-BFD7-412B282B373B}" type="slidenum">
              <a:rPr lang="fr-FR" smtClean="0"/>
              <a:pPr/>
              <a:t>11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320354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8BF632E-E3C7-8F4D-2C5C-C0A5E00A10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194" r="32344" b="61006"/>
          <a:stretch/>
        </p:blipFill>
        <p:spPr>
          <a:xfrm>
            <a:off x="195747" y="883135"/>
            <a:ext cx="2566134" cy="3074207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2A2A67A8-75E4-DD4D-75B4-1045E21C68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4561" y="1892908"/>
            <a:ext cx="4174364" cy="331537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556DFAC0-009A-4F76-830A-6913286B7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and Start </a:t>
            </a:r>
            <a:r>
              <a:rPr lang="fr-FR" dirty="0"/>
              <a:t>STM32CubeIDE</a:t>
            </a:r>
            <a:endParaRPr lang="en-US" dirty="0"/>
          </a:p>
        </p:txBody>
      </p:sp>
      <p:pic>
        <p:nvPicPr>
          <p:cNvPr id="4" name="Picture 17">
            <a:extLst>
              <a:ext uri="{FF2B5EF4-FFF2-40B4-BE49-F238E27FC236}">
                <a16:creationId xmlns:a16="http://schemas.microsoft.com/office/drawing/2014/main" id="{DB33EDE0-CA29-40FC-5475-04F4903087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40000" y1="24138" x2="40000" y2="24138"/>
                        <a14:foregroundMark x1="48333" y1="22414" x2="48333" y2="22414"/>
                        <a14:foregroundMark x1="35000" y1="34483" x2="35000" y2="34483"/>
                        <a14:foregroundMark x1="55000" y1="41379" x2="55000" y2="4137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2376" y="2936672"/>
            <a:ext cx="422532" cy="4640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5BD1F3AA-E323-F5F0-139D-9F53B55C8FDE}"/>
              </a:ext>
            </a:extLst>
          </p:cNvPr>
          <p:cNvSpPr/>
          <p:nvPr/>
        </p:nvSpPr>
        <p:spPr>
          <a:xfrm>
            <a:off x="1613474" y="3032899"/>
            <a:ext cx="307910" cy="27163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r>
              <a:rPr lang="fr-FR" dirty="0"/>
              <a:t>1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3437936-CB62-854D-858C-DC9CD1BE19AD}"/>
              </a:ext>
            </a:extLst>
          </p:cNvPr>
          <p:cNvCxnSpPr>
            <a:cxnSpLocks/>
          </p:cNvCxnSpPr>
          <p:nvPr/>
        </p:nvCxnSpPr>
        <p:spPr>
          <a:xfrm flipH="1">
            <a:off x="741338" y="3192933"/>
            <a:ext cx="431038" cy="0"/>
          </a:xfrm>
          <a:prstGeom prst="straightConnector1">
            <a:avLst/>
          </a:prstGeom>
          <a:ln w="22225">
            <a:solidFill>
              <a:schemeClr val="accent2"/>
            </a:solidFill>
            <a:headEnd type="none"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17">
            <a:extLst>
              <a:ext uri="{FF2B5EF4-FFF2-40B4-BE49-F238E27FC236}">
                <a16:creationId xmlns:a16="http://schemas.microsoft.com/office/drawing/2014/main" id="{4E849B1C-FDDC-F954-E318-749F29694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40000" y1="24138" x2="40000" y2="24138"/>
                        <a14:foregroundMark x1="48333" y1="22414" x2="48333" y2="22414"/>
                        <a14:foregroundMark x1="35000" y1="34483" x2="35000" y2="34483"/>
                        <a14:foregroundMark x1="55000" y1="41379" x2="55000" y2="4137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8517" y="4381008"/>
            <a:ext cx="422532" cy="4640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5944A6F6-64BE-F369-065A-48F347D517BF}"/>
              </a:ext>
            </a:extLst>
          </p:cNvPr>
          <p:cNvSpPr/>
          <p:nvPr/>
        </p:nvSpPr>
        <p:spPr>
          <a:xfrm>
            <a:off x="4511765" y="4486587"/>
            <a:ext cx="307910" cy="27163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r>
              <a:rPr lang="en-US" dirty="0"/>
              <a:t>2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C544802-441E-F2D5-2649-DACB8D7E4343}"/>
              </a:ext>
            </a:extLst>
          </p:cNvPr>
          <p:cNvCxnSpPr>
            <a:cxnSpLocks/>
          </p:cNvCxnSpPr>
          <p:nvPr/>
        </p:nvCxnSpPr>
        <p:spPr>
          <a:xfrm>
            <a:off x="4433739" y="5767560"/>
            <a:ext cx="809989" cy="0"/>
          </a:xfrm>
          <a:prstGeom prst="straightConnector1">
            <a:avLst/>
          </a:prstGeom>
          <a:ln w="22225">
            <a:solidFill>
              <a:schemeClr val="accent2"/>
            </a:solidFill>
            <a:headEnd type="none"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3C3C609-004E-F88F-9F4E-2B80748A1559}"/>
              </a:ext>
            </a:extLst>
          </p:cNvPr>
          <p:cNvCxnSpPr>
            <a:cxnSpLocks/>
          </p:cNvCxnSpPr>
          <p:nvPr/>
        </p:nvCxnSpPr>
        <p:spPr>
          <a:xfrm>
            <a:off x="4427595" y="5415448"/>
            <a:ext cx="0" cy="351280"/>
          </a:xfrm>
          <a:prstGeom prst="line">
            <a:avLst/>
          </a:prstGeom>
          <a:ln w="22225">
            <a:solidFill>
              <a:schemeClr val="accent2"/>
            </a:solidFill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52B090A4-61ED-65D0-254B-15D27A7F1457}"/>
              </a:ext>
            </a:extLst>
          </p:cNvPr>
          <p:cNvSpPr/>
          <p:nvPr/>
        </p:nvSpPr>
        <p:spPr>
          <a:xfrm>
            <a:off x="2786163" y="3771900"/>
            <a:ext cx="2532253" cy="150002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fr-FR" dirty="0" err="1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9647E10E-9B24-CAFB-4018-3B415D6C922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65103" y="79159"/>
            <a:ext cx="724817" cy="724817"/>
          </a:xfrm>
          <a:prstGeom prst="rect">
            <a:avLst/>
          </a:prstGeom>
        </p:spPr>
      </p:pic>
      <p:sp>
        <p:nvSpPr>
          <p:cNvPr id="15" name="Slide Number Placeholder 4">
            <a:extLst>
              <a:ext uri="{FF2B5EF4-FFF2-40B4-BE49-F238E27FC236}">
                <a16:creationId xmlns:a16="http://schemas.microsoft.com/office/drawing/2014/main" id="{3D8FD858-4418-143A-6260-3CC009C82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13285" y="6332434"/>
            <a:ext cx="411111" cy="292622"/>
          </a:xfrm>
        </p:spPr>
        <p:txBody>
          <a:bodyPr/>
          <a:lstStyle/>
          <a:p>
            <a:fld id="{5B31B9E4-8E4D-4C86-BFD7-412B282B373B}" type="slidenum">
              <a:rPr lang="fr-FR" smtClean="0"/>
              <a:pPr/>
              <a:t>12</a:t>
            </a:fld>
            <a:endParaRPr lang="fr-FR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049FEB2-40BD-9A4C-D47A-B24BD1A7A451}"/>
              </a:ext>
            </a:extLst>
          </p:cNvPr>
          <p:cNvSpPr/>
          <p:nvPr/>
        </p:nvSpPr>
        <p:spPr>
          <a:xfrm>
            <a:off x="4220215" y="4888818"/>
            <a:ext cx="742310" cy="177360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fr-FR" dirty="0" err="1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539D918-D2DE-6F5F-C028-44379CD4951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60858" y="2454517"/>
            <a:ext cx="3041199" cy="4044416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27EE9AEB-80F5-24E1-AFDA-FA1B723446E3}"/>
              </a:ext>
            </a:extLst>
          </p:cNvPr>
          <p:cNvSpPr/>
          <p:nvPr/>
        </p:nvSpPr>
        <p:spPr>
          <a:xfrm>
            <a:off x="5462369" y="3208784"/>
            <a:ext cx="2876123" cy="241249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fr-FR" dirty="0" err="1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05A763D-9F32-D712-4555-F96DC61F74BF}"/>
              </a:ext>
            </a:extLst>
          </p:cNvPr>
          <p:cNvSpPr/>
          <p:nvPr/>
        </p:nvSpPr>
        <p:spPr>
          <a:xfrm>
            <a:off x="7140728" y="6235980"/>
            <a:ext cx="587284" cy="177360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fr-FR" dirty="0" err="1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89C91D2-E4C9-3317-5F58-C6DB9A5E60FF}"/>
              </a:ext>
            </a:extLst>
          </p:cNvPr>
          <p:cNvSpPr/>
          <p:nvPr/>
        </p:nvSpPr>
        <p:spPr>
          <a:xfrm>
            <a:off x="5967602" y="3572752"/>
            <a:ext cx="888540" cy="199199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fr-FR" dirty="0" err="1"/>
          </a:p>
        </p:txBody>
      </p:sp>
      <p:pic>
        <p:nvPicPr>
          <p:cNvPr id="34" name="Picture 17">
            <a:extLst>
              <a:ext uri="{FF2B5EF4-FFF2-40B4-BE49-F238E27FC236}">
                <a16:creationId xmlns:a16="http://schemas.microsoft.com/office/drawing/2014/main" id="{2B8B5E7F-C147-9028-C66E-065682F38F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40000" y1="24138" x2="40000" y2="24138"/>
                        <a14:foregroundMark x1="48333" y1="22414" x2="48333" y2="22414"/>
                        <a14:foregroundMark x1="35000" y1="34483" x2="35000" y2="34483"/>
                        <a14:foregroundMark x1="55000" y1="41379" x2="55000" y2="4137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0677" y="5760000"/>
            <a:ext cx="422532" cy="4640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Oval 34">
            <a:extLst>
              <a:ext uri="{FF2B5EF4-FFF2-40B4-BE49-F238E27FC236}">
                <a16:creationId xmlns:a16="http://schemas.microsoft.com/office/drawing/2014/main" id="{8B6256A4-4529-6317-7A49-6D0DC0D923DB}"/>
              </a:ext>
            </a:extLst>
          </p:cNvPr>
          <p:cNvSpPr/>
          <p:nvPr/>
        </p:nvSpPr>
        <p:spPr>
          <a:xfrm>
            <a:off x="7393925" y="5865579"/>
            <a:ext cx="307910" cy="27163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r>
              <a:rPr lang="en-US" dirty="0"/>
              <a:t>3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9606CDE-530D-CB33-3B64-7A6AA053C54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44499" y="4637218"/>
            <a:ext cx="3631737" cy="155645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3353993-38A6-3701-4EFF-70E90F8B43AC}"/>
              </a:ext>
            </a:extLst>
          </p:cNvPr>
          <p:cNvSpPr txBox="1"/>
          <p:nvPr/>
        </p:nvSpPr>
        <p:spPr>
          <a:xfrm>
            <a:off x="6630368" y="3578569"/>
            <a:ext cx="23433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700" b="1" dirty="0"/>
              <a:t>5</a:t>
            </a:r>
            <a:endParaRPr lang="fr-FR" sz="700" b="1" dirty="0" err="1"/>
          </a:p>
        </p:txBody>
      </p:sp>
    </p:spTree>
    <p:extLst>
      <p:ext uri="{BB962C8B-B14F-4D97-AF65-F5344CB8AC3E}">
        <p14:creationId xmlns:p14="http://schemas.microsoft.com/office/powerpoint/2010/main" val="1393827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 animBg="1"/>
      <p:bldP spid="14" grpId="0" animBg="1"/>
      <p:bldP spid="29" grpId="0" animBg="1"/>
      <p:bldP spid="32" grpId="0" animBg="1"/>
      <p:bldP spid="33" grpId="0" animBg="1"/>
      <p:bldP spid="20" grpId="0" animBg="1"/>
      <p:bldP spid="3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A9FDCB8-0E49-D0EA-5766-80D49A4376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4230" y="1485972"/>
            <a:ext cx="7393107" cy="321748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77FD8C9-A13E-4FEA-810F-2CECB1F60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116" y="0"/>
            <a:ext cx="11612182" cy="1305227"/>
          </a:xfrm>
        </p:spPr>
        <p:txBody>
          <a:bodyPr anchor="ctr">
            <a:normAutofit/>
          </a:bodyPr>
          <a:lstStyle/>
          <a:p>
            <a:r>
              <a:rPr lang="en-US" dirty="0"/>
              <a:t>Peripherals in place to start BLE configuration !</a:t>
            </a:r>
          </a:p>
        </p:txBody>
      </p:sp>
      <p:pic>
        <p:nvPicPr>
          <p:cNvPr id="23" name="Picture 17">
            <a:extLst>
              <a:ext uri="{FF2B5EF4-FFF2-40B4-BE49-F238E27FC236}">
                <a16:creationId xmlns:a16="http://schemas.microsoft.com/office/drawing/2014/main" id="{6504C633-3239-E1B0-EFBF-D921C95E9E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0000" y1="24138" x2="40000" y2="24138"/>
                        <a14:foregroundMark x1="48333" y1="22414" x2="48333" y2="22414"/>
                        <a14:foregroundMark x1="35000" y1="34483" x2="35000" y2="34483"/>
                        <a14:foregroundMark x1="55000" y1="41379" x2="55000" y2="4137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6623" y="2175156"/>
            <a:ext cx="428638" cy="4707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5D1AB55D-96A0-A7C9-4F27-69F3E0DEAA3F}"/>
              </a:ext>
            </a:extLst>
          </p:cNvPr>
          <p:cNvSpPr/>
          <p:nvPr/>
        </p:nvSpPr>
        <p:spPr>
          <a:xfrm>
            <a:off x="5665731" y="2298771"/>
            <a:ext cx="241785" cy="223569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fr-FR" dirty="0" err="1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EA4F7440-AF8C-6E0C-AAFA-911D44DD56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440" y="1930166"/>
            <a:ext cx="1727656" cy="3359332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6B44202C-7FDB-50E2-891B-99B942769E9E}"/>
              </a:ext>
            </a:extLst>
          </p:cNvPr>
          <p:cNvSpPr txBox="1"/>
          <p:nvPr/>
        </p:nvSpPr>
        <p:spPr>
          <a:xfrm>
            <a:off x="2528447" y="3722969"/>
            <a:ext cx="1481287" cy="215444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Hands-On_WBA55.ioc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EC1373C-AEF7-9CCE-82E4-51472253D78E}"/>
              </a:ext>
            </a:extLst>
          </p:cNvPr>
          <p:cNvSpPr/>
          <p:nvPr/>
        </p:nvSpPr>
        <p:spPr>
          <a:xfrm>
            <a:off x="503107" y="2156441"/>
            <a:ext cx="1724989" cy="3133057"/>
          </a:xfrm>
          <a:prstGeom prst="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Clr>
                <a:schemeClr val="bg1"/>
              </a:buClr>
            </a:pPr>
            <a:endParaRPr lang="fr-FR" dirty="0" err="1"/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46C61BFA-744C-D55B-D37B-E83C8CB5E466}"/>
              </a:ext>
            </a:extLst>
          </p:cNvPr>
          <p:cNvSpPr/>
          <p:nvPr/>
        </p:nvSpPr>
        <p:spPr>
          <a:xfrm>
            <a:off x="4061485" y="3739455"/>
            <a:ext cx="196850" cy="15875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Clr>
                <a:schemeClr val="bg1"/>
              </a:buClr>
            </a:pPr>
            <a:endParaRPr lang="fr-FR" dirty="0" err="1"/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37BEA273-C42A-AD6A-ABC2-528BBF190450}"/>
              </a:ext>
            </a:extLst>
          </p:cNvPr>
          <p:cNvSpPr/>
          <p:nvPr/>
        </p:nvSpPr>
        <p:spPr>
          <a:xfrm rot="10800000">
            <a:off x="2278281" y="3751316"/>
            <a:ext cx="196850" cy="15875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Clr>
                <a:schemeClr val="bg1"/>
              </a:buClr>
            </a:pPr>
            <a:endParaRPr lang="fr-FR" dirty="0" err="1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C604EE3-9275-5ABF-4E22-2F7A9BAA68B6}"/>
              </a:ext>
            </a:extLst>
          </p:cNvPr>
          <p:cNvSpPr txBox="1"/>
          <p:nvPr/>
        </p:nvSpPr>
        <p:spPr>
          <a:xfrm>
            <a:off x="4352203" y="5448417"/>
            <a:ext cx="7415188" cy="584775"/>
          </a:xfrm>
          <a:prstGeom prst="rect">
            <a:avLst/>
          </a:prstGeom>
          <a:solidFill>
            <a:schemeClr val="accent4"/>
          </a:solidFill>
          <a:ln w="2540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HW configuraton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enable STM32_WPAN (</a:t>
            </a:r>
            <a:r>
              <a:rPr lang="en-US" sz="1600" b="1" dirty="0">
                <a:solidFill>
                  <a:schemeClr val="tx1"/>
                </a:solidFill>
              </a:rPr>
              <a:t>BLE middleware activation</a:t>
            </a:r>
            <a:r>
              <a:rPr lang="en-US" sz="1600" dirty="0">
                <a:solidFill>
                  <a:schemeClr val="tx1"/>
                </a:solidFill>
              </a:rPr>
              <a:t>) 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2C6F0C1-1723-CE8F-F3FF-B647ABB23C05}"/>
              </a:ext>
            </a:extLst>
          </p:cNvPr>
          <p:cNvSpPr txBox="1"/>
          <p:nvPr/>
        </p:nvSpPr>
        <p:spPr>
          <a:xfrm>
            <a:off x="4352202" y="4951021"/>
            <a:ext cx="7415189" cy="338554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Hands_On_WBA55.ioc</a:t>
            </a:r>
          </a:p>
        </p:txBody>
      </p:sp>
      <p:sp>
        <p:nvSpPr>
          <p:cNvPr id="34" name="Arrow: Down 33">
            <a:extLst>
              <a:ext uri="{FF2B5EF4-FFF2-40B4-BE49-F238E27FC236}">
                <a16:creationId xmlns:a16="http://schemas.microsoft.com/office/drawing/2014/main" id="{F032B1BF-59DE-E952-5421-B1E238E0054F}"/>
              </a:ext>
            </a:extLst>
          </p:cNvPr>
          <p:cNvSpPr/>
          <p:nvPr/>
        </p:nvSpPr>
        <p:spPr>
          <a:xfrm>
            <a:off x="7945496" y="5260148"/>
            <a:ext cx="228600" cy="252635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Clr>
                <a:schemeClr val="bg1"/>
              </a:buClr>
            </a:pPr>
            <a:endParaRPr lang="fr-FR" dirty="0" err="1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7D3272B7-DDEE-1434-8BDC-28B7840BADE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65103" y="79159"/>
            <a:ext cx="724817" cy="724817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C28A12-C9F6-D11C-17D2-17E3B2231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13285" y="6332434"/>
            <a:ext cx="411111" cy="292622"/>
          </a:xfrm>
        </p:spPr>
        <p:txBody>
          <a:bodyPr/>
          <a:lstStyle/>
          <a:p>
            <a:fld id="{5B31B9E4-8E4D-4C86-BFD7-412B282B373B}" type="slidenum">
              <a:rPr lang="fr-FR" smtClean="0"/>
              <a:pPr/>
              <a:t>13</a:t>
            </a:fld>
            <a:endParaRPr lang="fr-FR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65F32D0-0656-E525-C732-D560C946C93B}"/>
              </a:ext>
            </a:extLst>
          </p:cNvPr>
          <p:cNvSpPr/>
          <p:nvPr/>
        </p:nvSpPr>
        <p:spPr>
          <a:xfrm>
            <a:off x="8634815" y="3645763"/>
            <a:ext cx="795495" cy="79872"/>
          </a:xfrm>
          <a:prstGeom prst="rect">
            <a:avLst/>
          </a:prstGeom>
          <a:solidFill>
            <a:srgbClr val="8289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Clr>
                <a:schemeClr val="bg1"/>
              </a:buClr>
            </a:pPr>
            <a:r>
              <a:rPr lang="en-US" sz="300" b="1" dirty="0"/>
              <a:t>STM32WBA55CGUx5</a:t>
            </a:r>
            <a:endParaRPr lang="fr-FR" sz="300" b="1" dirty="0" err="1"/>
          </a:p>
        </p:txBody>
      </p:sp>
    </p:spTree>
    <p:extLst>
      <p:ext uri="{BB962C8B-B14F-4D97-AF65-F5344CB8AC3E}">
        <p14:creationId xmlns:p14="http://schemas.microsoft.com/office/powerpoint/2010/main" val="3539744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77FD8C9-A13E-4FEA-810F-2CECB1F60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116" y="0"/>
            <a:ext cx="11612182" cy="1305227"/>
          </a:xfrm>
        </p:spPr>
        <p:txBody>
          <a:bodyPr anchor="ctr">
            <a:normAutofit/>
          </a:bodyPr>
          <a:lstStyle/>
          <a:p>
            <a:r>
              <a:rPr lang="en-US" dirty="0"/>
              <a:t>Peripherals in place to start BLE configuration !</a:t>
            </a:r>
            <a:br>
              <a:rPr lang="en-US" dirty="0"/>
            </a:br>
            <a:r>
              <a:rPr lang="en-US" dirty="0"/>
              <a:t>Wiki explanations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EA4F7440-AF8C-6E0C-AAFA-911D44DD56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107" y="1927566"/>
            <a:ext cx="1727656" cy="3359332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6EC1373C-AEF7-9CCE-82E4-51472253D78E}"/>
              </a:ext>
            </a:extLst>
          </p:cNvPr>
          <p:cNvSpPr/>
          <p:nvPr/>
        </p:nvSpPr>
        <p:spPr>
          <a:xfrm>
            <a:off x="503107" y="2156441"/>
            <a:ext cx="1724989" cy="3133057"/>
          </a:xfrm>
          <a:prstGeom prst="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Clr>
                <a:schemeClr val="bg1"/>
              </a:buClr>
            </a:pPr>
            <a:endParaRPr lang="fr-FR" dirty="0" err="1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53DF7C8-0C1E-7B90-0AD2-4B9B06DAC2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3981" y="6217160"/>
            <a:ext cx="494859" cy="505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F79127C-E7ED-BFAE-D4D6-775C89F8E293}"/>
              </a:ext>
            </a:extLst>
          </p:cNvPr>
          <p:cNvSpPr txBox="1"/>
          <p:nvPr/>
        </p:nvSpPr>
        <p:spPr>
          <a:xfrm>
            <a:off x="2722563" y="1637842"/>
            <a:ext cx="969486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hlinkClick r:id="rId4"/>
              </a:rPr>
              <a:t>https://wiki.st.com/stm32mcu/wiki/Connectivity:STM32WBA_BLE_STM32CubeMX</a:t>
            </a:r>
            <a:endParaRPr lang="fr-FR" sz="1400" dirty="0"/>
          </a:p>
        </p:txBody>
      </p:sp>
      <p:sp>
        <p:nvSpPr>
          <p:cNvPr id="13" name="Left Brace 12">
            <a:extLst>
              <a:ext uri="{FF2B5EF4-FFF2-40B4-BE49-F238E27FC236}">
                <a16:creationId xmlns:a16="http://schemas.microsoft.com/office/drawing/2014/main" id="{DDFCF7C7-93E7-98D2-2903-33A79DED6FA6}"/>
              </a:ext>
            </a:extLst>
          </p:cNvPr>
          <p:cNvSpPr/>
          <p:nvPr/>
        </p:nvSpPr>
        <p:spPr>
          <a:xfrm>
            <a:off x="2301957" y="2094643"/>
            <a:ext cx="1279443" cy="2546372"/>
          </a:xfrm>
          <a:prstGeom prst="leftBrace">
            <a:avLst>
              <a:gd name="adj1" fmla="val 8333"/>
              <a:gd name="adj2" fmla="val 49002"/>
            </a:avLst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4" name="Left Brace 13">
            <a:extLst>
              <a:ext uri="{FF2B5EF4-FFF2-40B4-BE49-F238E27FC236}">
                <a16:creationId xmlns:a16="http://schemas.microsoft.com/office/drawing/2014/main" id="{F4E72D95-F8FE-1E14-5139-116977B77A17}"/>
              </a:ext>
            </a:extLst>
          </p:cNvPr>
          <p:cNvSpPr/>
          <p:nvPr/>
        </p:nvSpPr>
        <p:spPr>
          <a:xfrm>
            <a:off x="2346831" y="4792495"/>
            <a:ext cx="1279442" cy="494404"/>
          </a:xfrm>
          <a:prstGeom prst="leftBrac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847044D-917E-DF2C-AD61-F5EE77801097}"/>
              </a:ext>
            </a:extLst>
          </p:cNvPr>
          <p:cNvSpPr txBox="1"/>
          <p:nvPr/>
        </p:nvSpPr>
        <p:spPr>
          <a:xfrm>
            <a:off x="2938139" y="3084364"/>
            <a:ext cx="85725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50" dirty="0"/>
              <a:t>BLE activation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EA6250A-99FA-9539-B104-58C2A4C1B268}"/>
              </a:ext>
            </a:extLst>
          </p:cNvPr>
          <p:cNvSpPr txBox="1"/>
          <p:nvPr/>
        </p:nvSpPr>
        <p:spPr>
          <a:xfrm>
            <a:off x="2920416" y="4906457"/>
            <a:ext cx="85725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50" dirty="0"/>
              <a:t>debug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35479436-08E6-DD73-93BE-7DCAEBD86A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52602" y="1491932"/>
            <a:ext cx="1147341" cy="430253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5114F31F-CD02-F65F-F75D-86B68FA750D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65103" y="79159"/>
            <a:ext cx="724817" cy="724817"/>
          </a:xfrm>
          <a:prstGeom prst="rect">
            <a:avLst/>
          </a:prstGeom>
        </p:spPr>
      </p:pic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AE258D9B-D3AF-8824-944F-DD2CCEC76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13285" y="6332434"/>
            <a:ext cx="411111" cy="292622"/>
          </a:xfrm>
        </p:spPr>
        <p:txBody>
          <a:bodyPr/>
          <a:lstStyle/>
          <a:p>
            <a:fld id="{5B31B9E4-8E4D-4C86-BFD7-412B282B373B}" type="slidenum">
              <a:rPr lang="fr-FR" smtClean="0"/>
              <a:pPr/>
              <a:t>14</a:t>
            </a:fld>
            <a:endParaRPr lang="fr-FR" dirty="0"/>
          </a:p>
        </p:txBody>
      </p:sp>
      <p:pic>
        <p:nvPicPr>
          <p:cNvPr id="4" name="Picture 3" descr="A screenshot of a computer program">
            <a:extLst>
              <a:ext uri="{FF2B5EF4-FFF2-40B4-BE49-F238E27FC236}">
                <a16:creationId xmlns:a16="http://schemas.microsoft.com/office/drawing/2014/main" id="{BCE89567-5F2F-C5FC-9476-D63FD20088D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26153" y="2067569"/>
            <a:ext cx="8255922" cy="3298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5210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50B10-1E78-42AD-B41B-13C092821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263525"/>
            <a:r>
              <a:rPr lang="en-US" sz="3200" dirty="0"/>
              <a:t>Step2  : Advertising and </a:t>
            </a:r>
            <a:r>
              <a:rPr lang="fr-FR" sz="3200" dirty="0"/>
              <a:t>Bluetooth</a:t>
            </a:r>
            <a:r>
              <a:rPr lang="fr-FR" sz="3200" baseline="30000" dirty="0"/>
              <a:t>®</a:t>
            </a:r>
            <a:r>
              <a:rPr lang="fr-FR" sz="3200" dirty="0"/>
              <a:t> Low Energy GAP/GATT custom application configuration </a:t>
            </a:r>
            <a:endParaRPr lang="en-US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376578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1CA7122B-1581-335B-2F4C-64FF522568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4447"/>
          <a:stretch/>
        </p:blipFill>
        <p:spPr>
          <a:xfrm>
            <a:off x="3080421" y="1462504"/>
            <a:ext cx="8943975" cy="2747331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77FD8C9-A13E-4FEA-810F-2CECB1F60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116" y="0"/>
            <a:ext cx="11612182" cy="1305227"/>
          </a:xfrm>
        </p:spPr>
        <p:txBody>
          <a:bodyPr anchor="ctr">
            <a:normAutofit/>
          </a:bodyPr>
          <a:lstStyle/>
          <a:p>
            <a:r>
              <a:rPr lang="en-US" sz="3600" dirty="0"/>
              <a:t>Enabling </a:t>
            </a:r>
            <a:r>
              <a:rPr lang="fr-FR" sz="3600" dirty="0"/>
              <a:t>Bluetooth</a:t>
            </a:r>
            <a:r>
              <a:rPr lang="fr-FR" sz="3600" baseline="30000" dirty="0"/>
              <a:t>®</a:t>
            </a:r>
            <a:r>
              <a:rPr lang="fr-FR" sz="3600" dirty="0"/>
              <a:t> Low Energy</a:t>
            </a:r>
            <a:endParaRPr lang="en-US" sz="3600" dirty="0"/>
          </a:p>
        </p:txBody>
      </p:sp>
      <p:pic>
        <p:nvPicPr>
          <p:cNvPr id="7" name="Picture 17">
            <a:extLst>
              <a:ext uri="{FF2B5EF4-FFF2-40B4-BE49-F238E27FC236}">
                <a16:creationId xmlns:a16="http://schemas.microsoft.com/office/drawing/2014/main" id="{F52A9D74-6BAA-59EE-C73F-49C190D3F7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0000" y1="24138" x2="40000" y2="24138"/>
                        <a14:foregroundMark x1="48333" y1="22414" x2="48333" y2="22414"/>
                        <a14:foregroundMark x1="35000" y1="34483" x2="35000" y2="34483"/>
                        <a14:foregroundMark x1="55000" y1="41379" x2="55000" y2="4137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508" y="3365977"/>
            <a:ext cx="422630" cy="464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35E654A5-DB1C-A39F-3A9D-962BF61FAEAB}"/>
              </a:ext>
            </a:extLst>
          </p:cNvPr>
          <p:cNvSpPr/>
          <p:nvPr/>
        </p:nvSpPr>
        <p:spPr>
          <a:xfrm>
            <a:off x="1380138" y="3462225"/>
            <a:ext cx="307981" cy="27169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r>
              <a:rPr lang="en-US" dirty="0"/>
              <a:t>1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C2EBC72-3E86-DC1C-3F74-9AA0D883382A}"/>
              </a:ext>
            </a:extLst>
          </p:cNvPr>
          <p:cNvCxnSpPr>
            <a:cxnSpLocks/>
          </p:cNvCxnSpPr>
          <p:nvPr/>
        </p:nvCxnSpPr>
        <p:spPr>
          <a:xfrm flipV="1">
            <a:off x="1740378" y="3598074"/>
            <a:ext cx="1385594" cy="2"/>
          </a:xfrm>
          <a:prstGeom prst="straightConnector1">
            <a:avLst/>
          </a:prstGeom>
          <a:ln w="22225">
            <a:solidFill>
              <a:schemeClr val="accent2"/>
            </a:solidFill>
            <a:headEnd type="none"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7">
            <a:extLst>
              <a:ext uri="{FF2B5EF4-FFF2-40B4-BE49-F238E27FC236}">
                <a16:creationId xmlns:a16="http://schemas.microsoft.com/office/drawing/2014/main" id="{159D00C6-D7EF-EEA7-65E5-6A9B6B2165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0000" y1="24138" x2="40000" y2="24138"/>
                        <a14:foregroundMark x1="48333" y1="22414" x2="48333" y2="22414"/>
                        <a14:foregroundMark x1="35000" y1="34483" x2="35000" y2="34483"/>
                        <a14:foregroundMark x1="55000" y1="41379" x2="55000" y2="4137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508" y="2468519"/>
            <a:ext cx="422630" cy="464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3A4DAC50-529F-6287-5BDB-9D14CAF75EAD}"/>
              </a:ext>
            </a:extLst>
          </p:cNvPr>
          <p:cNvSpPr/>
          <p:nvPr/>
        </p:nvSpPr>
        <p:spPr>
          <a:xfrm>
            <a:off x="1380138" y="2564767"/>
            <a:ext cx="307981" cy="27169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r>
              <a:rPr lang="en-US" dirty="0"/>
              <a:t>2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F30838E-6AD2-787F-1BBF-26BA8F54077D}"/>
              </a:ext>
            </a:extLst>
          </p:cNvPr>
          <p:cNvCxnSpPr>
            <a:cxnSpLocks/>
          </p:cNvCxnSpPr>
          <p:nvPr/>
        </p:nvCxnSpPr>
        <p:spPr>
          <a:xfrm>
            <a:off x="1740378" y="2700618"/>
            <a:ext cx="3271103" cy="0"/>
          </a:xfrm>
          <a:prstGeom prst="straightConnector1">
            <a:avLst/>
          </a:prstGeom>
          <a:ln w="22225">
            <a:solidFill>
              <a:schemeClr val="accent2"/>
            </a:solidFill>
            <a:headEnd type="none"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B02965F2-EC12-6A11-A24A-37C8D1B883A4}"/>
              </a:ext>
            </a:extLst>
          </p:cNvPr>
          <p:cNvSpPr/>
          <p:nvPr/>
        </p:nvSpPr>
        <p:spPr>
          <a:xfrm>
            <a:off x="5189732" y="2595571"/>
            <a:ext cx="6527347" cy="322136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4B3C67F-3A0D-7116-9F26-B8E137FEB73A}"/>
              </a:ext>
            </a:extLst>
          </p:cNvPr>
          <p:cNvSpPr txBox="1"/>
          <p:nvPr/>
        </p:nvSpPr>
        <p:spPr>
          <a:xfrm>
            <a:off x="6025640" y="3897798"/>
            <a:ext cx="4201875" cy="646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dirty="0"/>
              <a:t>Our Application is a peripheral server application.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248EAB0-F130-E056-C2D8-744389D0F891}"/>
              </a:ext>
            </a:extLst>
          </p:cNvPr>
          <p:cNvSpPr/>
          <p:nvPr/>
        </p:nvSpPr>
        <p:spPr>
          <a:xfrm>
            <a:off x="3876166" y="2305413"/>
            <a:ext cx="603780" cy="326212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en-US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6AB794E3-E703-A23B-486F-3471FAD013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8620" y="4744594"/>
            <a:ext cx="3475917" cy="999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91DA83A5-977E-9485-FB15-43B15B656C3C}"/>
              </a:ext>
            </a:extLst>
          </p:cNvPr>
          <p:cNvSpPr txBox="1"/>
          <p:nvPr/>
        </p:nvSpPr>
        <p:spPr>
          <a:xfrm>
            <a:off x="6388620" y="5834472"/>
            <a:ext cx="1320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1200" dirty="0"/>
              <a:t>Client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0E786A6-6DEA-E7A0-2FF9-2D3D5555B9E2}"/>
              </a:ext>
            </a:extLst>
          </p:cNvPr>
          <p:cNvSpPr txBox="1"/>
          <p:nvPr/>
        </p:nvSpPr>
        <p:spPr>
          <a:xfrm>
            <a:off x="8941604" y="5834473"/>
            <a:ext cx="15131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1200" dirty="0"/>
              <a:t>Server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2D8E0DCB-7B84-8953-98B0-39A10AC6252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65103" y="79159"/>
            <a:ext cx="724817" cy="724817"/>
          </a:xfrm>
          <a:prstGeom prst="rect">
            <a:avLst/>
          </a:prstGeom>
        </p:spPr>
      </p:pic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0E2F969D-B203-00F5-4382-0F3E1A7A7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13285" y="6332434"/>
            <a:ext cx="411111" cy="292622"/>
          </a:xfrm>
        </p:spPr>
        <p:txBody>
          <a:bodyPr/>
          <a:lstStyle/>
          <a:p>
            <a:fld id="{5B31B9E4-8E4D-4C86-BFD7-412B282B373B}" type="slidenum">
              <a:rPr lang="fr-FR" smtClean="0"/>
              <a:pPr/>
              <a:t>16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96409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5" grpId="0" animBg="1"/>
      <p:bldP spid="17" grpId="0" animBg="1"/>
      <p:bldP spid="18" grpId="0" animBg="1"/>
      <p:bldP spid="19" grpId="0" animBg="1"/>
      <p:bldP spid="22" grpId="0"/>
      <p:bldP spid="2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77FD8C9-A13E-4FEA-810F-2CECB1F60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116" y="0"/>
            <a:ext cx="11612182" cy="1305227"/>
          </a:xfrm>
        </p:spPr>
        <p:txBody>
          <a:bodyPr anchor="ctr">
            <a:normAutofit/>
          </a:bodyPr>
          <a:lstStyle/>
          <a:p>
            <a:r>
              <a:rPr lang="fr-FR" sz="3600" dirty="0"/>
              <a:t>Bluetooth</a:t>
            </a:r>
            <a:r>
              <a:rPr lang="fr-FR" sz="3600" baseline="30000" dirty="0"/>
              <a:t>®</a:t>
            </a:r>
            <a:r>
              <a:rPr lang="fr-FR" sz="3600" dirty="0"/>
              <a:t> Low Energy</a:t>
            </a:r>
            <a:br>
              <a:rPr lang="en-US" sz="3600" dirty="0"/>
            </a:br>
            <a:r>
              <a:rPr lang="en-US" sz="3600" dirty="0"/>
              <a:t>Connection roles vs. Data roles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29D3B2-D4D6-41EB-BBC3-C7F268071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13285" y="6332434"/>
            <a:ext cx="411111" cy="292622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fld id="{5B31B9E4-8E4D-4C86-BFD7-412B282B373B}" type="slidenum">
              <a:rPr lang="fr-FR" smtClean="0"/>
              <a:pPr>
                <a:spcAft>
                  <a:spcPts val="600"/>
                </a:spcAft>
              </a:pPr>
              <a:t>17</a:t>
            </a:fld>
            <a:endParaRPr lang="fr-FR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A8876AB-CDDB-5931-1D0B-A2BFBB08A6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3981" y="6217160"/>
            <a:ext cx="494859" cy="505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BFB81C86-34A9-E360-203E-DFEB136AF9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703" y="1644358"/>
            <a:ext cx="3023467" cy="3373240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2DA48107-5A4E-6BF5-E677-D469610CFCF4}"/>
              </a:ext>
            </a:extLst>
          </p:cNvPr>
          <p:cNvSpPr txBox="1"/>
          <p:nvPr/>
        </p:nvSpPr>
        <p:spPr>
          <a:xfrm>
            <a:off x="1309117" y="2835707"/>
            <a:ext cx="844550" cy="261610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l"/>
            <a:endParaRPr lang="fr-FR" sz="1050" dirty="0" err="1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5C98DF8-8AC7-BC98-B8B5-5B4937B296B7}"/>
              </a:ext>
            </a:extLst>
          </p:cNvPr>
          <p:cNvSpPr txBox="1"/>
          <p:nvPr/>
        </p:nvSpPr>
        <p:spPr>
          <a:xfrm>
            <a:off x="2153667" y="2835707"/>
            <a:ext cx="844550" cy="261610"/>
          </a:xfrm>
          <a:prstGeom prst="rect">
            <a:avLst/>
          </a:prstGeom>
          <a:noFill/>
          <a:ln w="381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l"/>
            <a:endParaRPr lang="fr-FR" sz="1050" dirty="0" err="1"/>
          </a:p>
        </p:txBody>
      </p:sp>
      <p:pic>
        <p:nvPicPr>
          <p:cNvPr id="63" name="Graphic 62">
            <a:extLst>
              <a:ext uri="{FF2B5EF4-FFF2-40B4-BE49-F238E27FC236}">
                <a16:creationId xmlns:a16="http://schemas.microsoft.com/office/drawing/2014/main" id="{A253E515-BE8D-7B1C-9409-2C7C92B1E230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940002" y="2256738"/>
            <a:ext cx="738446" cy="761351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id="{C959CD13-2526-B837-EFDC-9D2A4F7E6AB5}"/>
              </a:ext>
            </a:extLst>
          </p:cNvPr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34732" y="2143767"/>
            <a:ext cx="822723" cy="987297"/>
          </a:xfrm>
          <a:prstGeom prst="rect">
            <a:avLst/>
          </a:prstGeom>
        </p:spPr>
      </p:pic>
      <p:sp>
        <p:nvSpPr>
          <p:cNvPr id="66" name="Rounded Rectangle 28">
            <a:extLst>
              <a:ext uri="{FF2B5EF4-FFF2-40B4-BE49-F238E27FC236}">
                <a16:creationId xmlns:a16="http://schemas.microsoft.com/office/drawing/2014/main" id="{94C5C60A-4EA4-02DC-870E-AE0D320ECF63}"/>
              </a:ext>
            </a:extLst>
          </p:cNvPr>
          <p:cNvSpPr/>
          <p:nvPr/>
        </p:nvSpPr>
        <p:spPr>
          <a:xfrm>
            <a:off x="4739353" y="1549120"/>
            <a:ext cx="6419850" cy="371421"/>
          </a:xfrm>
          <a:prstGeom prst="rect">
            <a:avLst/>
          </a:prstGeom>
          <a:solidFill>
            <a:schemeClr val="accent4"/>
          </a:solidFill>
          <a:ln w="38100">
            <a:solidFill>
              <a:schemeClr val="accent2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Generic Access Profile (GAP)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FB92EAC8-18E4-BF43-78E1-F2B06ECC38A8}"/>
              </a:ext>
            </a:extLst>
          </p:cNvPr>
          <p:cNvSpPr txBox="1"/>
          <p:nvPr/>
        </p:nvSpPr>
        <p:spPr>
          <a:xfrm>
            <a:off x="5001111" y="3149979"/>
            <a:ext cx="14351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Central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5B866689-D2B4-473A-8EB0-0991EBDAC659}"/>
              </a:ext>
            </a:extLst>
          </p:cNvPr>
          <p:cNvSpPr txBox="1"/>
          <p:nvPr/>
        </p:nvSpPr>
        <p:spPr>
          <a:xfrm>
            <a:off x="9895552" y="3137742"/>
            <a:ext cx="14351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1200" b="1" dirty="0" err="1">
                <a:solidFill>
                  <a:schemeClr val="accent2"/>
                </a:solidFill>
              </a:rPr>
              <a:t>Peripheral</a:t>
            </a:r>
            <a:endParaRPr lang="fr-FR" sz="1200" b="1" dirty="0">
              <a:solidFill>
                <a:schemeClr val="accent2"/>
              </a:solidFill>
            </a:endParaRP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E7C5FC27-017F-8DA7-3B7A-08489DD90185}"/>
              </a:ext>
            </a:extLst>
          </p:cNvPr>
          <p:cNvCxnSpPr>
            <a:cxnSpLocks/>
          </p:cNvCxnSpPr>
          <p:nvPr/>
        </p:nvCxnSpPr>
        <p:spPr>
          <a:xfrm>
            <a:off x="6278105" y="2681864"/>
            <a:ext cx="3617447" cy="0"/>
          </a:xfrm>
          <a:prstGeom prst="straightConnector1">
            <a:avLst/>
          </a:prstGeom>
          <a:ln w="38100">
            <a:solidFill>
              <a:schemeClr val="accent2"/>
            </a:solidFill>
            <a:prstDash val="lg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D004C842-7254-97BA-4D6C-1493DAE4EB1B}"/>
              </a:ext>
            </a:extLst>
          </p:cNvPr>
          <p:cNvSpPr txBox="1"/>
          <p:nvPr/>
        </p:nvSpPr>
        <p:spPr>
          <a:xfrm>
            <a:off x="10313788" y="2010933"/>
            <a:ext cx="1333499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b="1" dirty="0"/>
              <a:t>Advertising</a:t>
            </a:r>
          </a:p>
          <a:p>
            <a:pPr algn="ctr"/>
            <a:r>
              <a:rPr lang="fr-FR" sz="1050" dirty="0"/>
              <a:t>« Hi I am here »</a:t>
            </a:r>
            <a:endParaRPr lang="fr-FR" sz="900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0714B218-6B3E-E90A-32E1-75B1DD2F6830}"/>
              </a:ext>
            </a:extLst>
          </p:cNvPr>
          <p:cNvSpPr txBox="1"/>
          <p:nvPr/>
        </p:nvSpPr>
        <p:spPr>
          <a:xfrm>
            <a:off x="5364795" y="2033593"/>
            <a:ext cx="20844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b="1" dirty="0"/>
              <a:t>Scanning</a:t>
            </a:r>
            <a:endParaRPr lang="fr-FR" sz="1050" b="1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4F4D3377-C3D9-0605-4069-4B181FEFA3D1}"/>
              </a:ext>
            </a:extLst>
          </p:cNvPr>
          <p:cNvSpPr txBox="1"/>
          <p:nvPr/>
        </p:nvSpPr>
        <p:spPr>
          <a:xfrm>
            <a:off x="7192405" y="2749887"/>
            <a:ext cx="30044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1400" dirty="0">
                <a:solidFill>
                  <a:schemeClr val="accent2"/>
                </a:solidFill>
              </a:rPr>
              <a:t>connection request</a:t>
            </a:r>
          </a:p>
        </p:txBody>
      </p:sp>
      <p:pic>
        <p:nvPicPr>
          <p:cNvPr id="78" name="Graphic 77">
            <a:extLst>
              <a:ext uri="{FF2B5EF4-FFF2-40B4-BE49-F238E27FC236}">
                <a16:creationId xmlns:a16="http://schemas.microsoft.com/office/drawing/2014/main" id="{88646DC8-A06A-711E-DBDC-AF3E22C8F516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940002" y="4611411"/>
            <a:ext cx="738446" cy="761351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id="{0D3B5E1D-7B71-F824-55DA-6B6A7B246676}"/>
              </a:ext>
            </a:extLst>
          </p:cNvPr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34732" y="4498440"/>
            <a:ext cx="822723" cy="987297"/>
          </a:xfrm>
          <a:prstGeom prst="rect">
            <a:avLst/>
          </a:prstGeom>
        </p:spPr>
      </p:pic>
      <p:sp>
        <p:nvSpPr>
          <p:cNvPr id="80" name="Rounded Rectangle 28">
            <a:extLst>
              <a:ext uri="{FF2B5EF4-FFF2-40B4-BE49-F238E27FC236}">
                <a16:creationId xmlns:a16="http://schemas.microsoft.com/office/drawing/2014/main" id="{A951DA66-E951-5735-7ABB-BB23987F5FE8}"/>
              </a:ext>
            </a:extLst>
          </p:cNvPr>
          <p:cNvSpPr/>
          <p:nvPr/>
        </p:nvSpPr>
        <p:spPr>
          <a:xfrm>
            <a:off x="4739353" y="3903793"/>
            <a:ext cx="6419850" cy="371421"/>
          </a:xfrm>
          <a:prstGeom prst="rect">
            <a:avLst/>
          </a:prstGeom>
          <a:solidFill>
            <a:schemeClr val="accent4"/>
          </a:solidFill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Generic Attribute Profile (GATT)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C35BB1A8-4B40-24D9-113D-12A89D79EA1F}"/>
              </a:ext>
            </a:extLst>
          </p:cNvPr>
          <p:cNvSpPr txBox="1"/>
          <p:nvPr/>
        </p:nvSpPr>
        <p:spPr>
          <a:xfrm>
            <a:off x="5422659" y="5497142"/>
            <a:ext cx="14351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Client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5140F0F8-D54C-E2B7-4AD4-AA9AD1C7C23F}"/>
              </a:ext>
            </a:extLst>
          </p:cNvPr>
          <p:cNvSpPr txBox="1"/>
          <p:nvPr/>
        </p:nvSpPr>
        <p:spPr>
          <a:xfrm>
            <a:off x="10074275" y="5412337"/>
            <a:ext cx="14351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1200" b="1" dirty="0">
                <a:solidFill>
                  <a:schemeClr val="accent2"/>
                </a:solidFill>
              </a:rPr>
              <a:t>Server</a:t>
            </a:r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E9E1C6C0-7A98-A5DB-5C72-277F49DFFA97}"/>
              </a:ext>
            </a:extLst>
          </p:cNvPr>
          <p:cNvCxnSpPr>
            <a:cxnSpLocks/>
          </p:cNvCxnSpPr>
          <p:nvPr/>
        </p:nvCxnSpPr>
        <p:spPr>
          <a:xfrm>
            <a:off x="6140554" y="4871535"/>
            <a:ext cx="3617447" cy="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92687FD4-4035-1458-6696-A521741E71EB}"/>
              </a:ext>
            </a:extLst>
          </p:cNvPr>
          <p:cNvSpPr txBox="1"/>
          <p:nvPr/>
        </p:nvSpPr>
        <p:spPr>
          <a:xfrm>
            <a:off x="10313788" y="4365606"/>
            <a:ext cx="163251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50" b="1"/>
              <a:t>ATT</a:t>
            </a:r>
            <a:r>
              <a:rPr lang="fr-FR" sz="1050" b="1" dirty="0"/>
              <a:t> table</a:t>
            </a:r>
          </a:p>
          <a:p>
            <a:pPr algn="ctr"/>
            <a:r>
              <a:rPr lang="fr-FR" sz="1050" dirty="0"/>
              <a:t>« I have data to share»</a:t>
            </a:r>
            <a:endParaRPr lang="fr-FR" sz="900" dirty="0"/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3FFA0237-2C24-868A-024D-E168E6F0C663}"/>
              </a:ext>
            </a:extLst>
          </p:cNvPr>
          <p:cNvCxnSpPr>
            <a:cxnSpLocks/>
          </p:cNvCxnSpPr>
          <p:nvPr/>
        </p:nvCxnSpPr>
        <p:spPr>
          <a:xfrm>
            <a:off x="6157455" y="5164761"/>
            <a:ext cx="3617447" cy="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solid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39D79EAE-2C43-D35E-D209-BE685B89DA12}"/>
              </a:ext>
            </a:extLst>
          </p:cNvPr>
          <p:cNvSpPr txBox="1"/>
          <p:nvPr/>
        </p:nvSpPr>
        <p:spPr>
          <a:xfrm>
            <a:off x="5446813" y="4405886"/>
            <a:ext cx="208448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50" b="1" dirty="0"/>
              <a:t>Read/Write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47AE3F9D-FA79-E439-DFA7-8DF6B4CA6016}"/>
              </a:ext>
            </a:extLst>
          </p:cNvPr>
          <p:cNvSpPr txBox="1"/>
          <p:nvPr/>
        </p:nvSpPr>
        <p:spPr>
          <a:xfrm>
            <a:off x="4404622" y="5711657"/>
            <a:ext cx="268294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100" dirty="0"/>
              <a:t>« I am looking for data »</a:t>
            </a:r>
          </a:p>
        </p:txBody>
      </p:sp>
      <p:pic>
        <p:nvPicPr>
          <p:cNvPr id="93" name="Graphic 92">
            <a:extLst>
              <a:ext uri="{FF2B5EF4-FFF2-40B4-BE49-F238E27FC236}">
                <a16:creationId xmlns:a16="http://schemas.microsoft.com/office/drawing/2014/main" id="{8CA06BAD-7480-BFE6-3DBC-DA95A27A6AB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538385">
            <a:off x="6674529" y="1979766"/>
            <a:ext cx="518167" cy="380528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id="{AE5E03E6-3DF4-48D8-E8B7-B846213F081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3280719">
            <a:off x="9502479" y="2051648"/>
            <a:ext cx="558545" cy="410181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id="{BC35EB22-B4F2-F80E-42B1-543B0E207CC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538385">
            <a:off x="7423364" y="4395597"/>
            <a:ext cx="518167" cy="380528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id="{D45F1778-C7E2-3A8B-F727-95B4A7DC441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3280719">
            <a:off x="7934747" y="4406320"/>
            <a:ext cx="558545" cy="410181"/>
          </a:xfrm>
          <a:prstGeom prst="rect">
            <a:avLst/>
          </a:prstGeom>
        </p:spPr>
      </p:pic>
      <p:pic>
        <p:nvPicPr>
          <p:cNvPr id="98" name="Picture 97" descr="A close-up of a chip&#10;&#10;Description automatically generated">
            <a:extLst>
              <a:ext uri="{FF2B5EF4-FFF2-40B4-BE49-F238E27FC236}">
                <a16:creationId xmlns:a16="http://schemas.microsoft.com/office/drawing/2014/main" id="{5B4056EE-9B3D-5A60-5211-A88B6545C4C7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485" y="4987727"/>
            <a:ext cx="1340431" cy="893154"/>
          </a:xfrm>
          <a:prstGeom prst="rect">
            <a:avLst/>
          </a:prstGeom>
        </p:spPr>
      </p:pic>
      <p:sp>
        <p:nvSpPr>
          <p:cNvPr id="99" name="TextBox 98">
            <a:extLst>
              <a:ext uri="{FF2B5EF4-FFF2-40B4-BE49-F238E27FC236}">
                <a16:creationId xmlns:a16="http://schemas.microsoft.com/office/drawing/2014/main" id="{B8B1666B-F3D9-8261-16DA-EAEE7CFE44A3}"/>
              </a:ext>
            </a:extLst>
          </p:cNvPr>
          <p:cNvSpPr txBox="1"/>
          <p:nvPr/>
        </p:nvSpPr>
        <p:spPr>
          <a:xfrm>
            <a:off x="5129045" y="6185807"/>
            <a:ext cx="61699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/>
              <a:t>In the general run of things….</a:t>
            </a:r>
          </a:p>
          <a:p>
            <a:pPr algn="ctr"/>
            <a:r>
              <a:rPr lang="fr-FR" sz="1200" dirty="0"/>
              <a:t>a Central is acting as GATT Client, a peripheral as a GATT server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49B1AD42-E8F5-3041-D4D2-3BED4EBCC2D0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65103" y="79159"/>
            <a:ext cx="724817" cy="72481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11386CB-210F-EDBC-EFC9-03F1A24279CD}"/>
              </a:ext>
            </a:extLst>
          </p:cNvPr>
          <p:cNvSpPr txBox="1"/>
          <p:nvPr/>
        </p:nvSpPr>
        <p:spPr>
          <a:xfrm>
            <a:off x="1303487" y="3125428"/>
            <a:ext cx="844550" cy="261610"/>
          </a:xfrm>
          <a:prstGeom prst="rect">
            <a:avLst/>
          </a:prstGeom>
          <a:noFill/>
          <a:ln w="381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l"/>
            <a:endParaRPr lang="fr-FR" sz="1050" dirty="0" err="1"/>
          </a:p>
        </p:txBody>
      </p:sp>
    </p:spTree>
    <p:extLst>
      <p:ext uri="{BB962C8B-B14F-4D97-AF65-F5344CB8AC3E}">
        <p14:creationId xmlns:p14="http://schemas.microsoft.com/office/powerpoint/2010/main" val="14323256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FEBE20BF-F913-E1E6-868E-0C66FA98D1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550" y="867683"/>
            <a:ext cx="5703657" cy="5189757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77FD8C9-A13E-4FEA-810F-2CECB1F60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116" y="0"/>
            <a:ext cx="11612182" cy="1305227"/>
          </a:xfrm>
        </p:spPr>
        <p:txBody>
          <a:bodyPr anchor="ctr">
            <a:normAutofit/>
          </a:bodyPr>
          <a:lstStyle/>
          <a:p>
            <a:r>
              <a:rPr lang="en-US" dirty="0"/>
              <a:t>Advertising Configuration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29D3B2-D4D6-41EB-BBC3-C7F268071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13285" y="6332434"/>
            <a:ext cx="411111" cy="292622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fld id="{5B31B9E4-8E4D-4C86-BFD7-412B282B373B}" type="slidenum">
              <a:rPr lang="fr-FR" smtClean="0"/>
              <a:pPr>
                <a:spcAft>
                  <a:spcPts val="600"/>
                </a:spcAft>
              </a:pPr>
              <a:t>18</a:t>
            </a:fld>
            <a:endParaRPr lang="fr-FR" dirty="0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1D0E16E3-CA17-E5A1-7D5E-DA0214AF17F7}"/>
              </a:ext>
            </a:extLst>
          </p:cNvPr>
          <p:cNvCxnSpPr>
            <a:cxnSpLocks/>
          </p:cNvCxnSpPr>
          <p:nvPr/>
        </p:nvCxnSpPr>
        <p:spPr>
          <a:xfrm>
            <a:off x="9313093" y="3407053"/>
            <a:ext cx="612688" cy="0"/>
          </a:xfrm>
          <a:prstGeom prst="straightConnector1">
            <a:avLst/>
          </a:prstGeom>
          <a:ln w="22225">
            <a:solidFill>
              <a:schemeClr val="accent2"/>
            </a:solidFill>
            <a:headEnd type="none"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623A33F9-BAC5-27E2-B52D-33B0EA3F95F6}"/>
              </a:ext>
            </a:extLst>
          </p:cNvPr>
          <p:cNvCxnSpPr>
            <a:cxnSpLocks/>
          </p:cNvCxnSpPr>
          <p:nvPr/>
        </p:nvCxnSpPr>
        <p:spPr>
          <a:xfrm>
            <a:off x="8547344" y="2859537"/>
            <a:ext cx="8462" cy="1563483"/>
          </a:xfrm>
          <a:prstGeom prst="straightConnector1">
            <a:avLst/>
          </a:prstGeom>
          <a:ln w="22225">
            <a:solidFill>
              <a:schemeClr val="accent2"/>
            </a:solidFill>
            <a:headEnd type="none"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89B0398B-A3AD-E9E7-C2A9-83C76F1C57F3}"/>
              </a:ext>
            </a:extLst>
          </p:cNvPr>
          <p:cNvSpPr txBox="1"/>
          <p:nvPr/>
        </p:nvSpPr>
        <p:spPr>
          <a:xfrm>
            <a:off x="9700223" y="1931455"/>
            <a:ext cx="233573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i="0" u="sng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Advertising Type </a:t>
            </a:r>
          </a:p>
          <a:p>
            <a:pPr algn="ctr"/>
            <a:r>
              <a:rPr lang="en-US" sz="1400" b="0" i="0" dirty="0">
                <a:solidFill>
                  <a:schemeClr val="accent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accept connection </a:t>
            </a:r>
            <a:r>
              <a:rPr lang="en-US" sz="14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requests from any peer device</a:t>
            </a:r>
            <a:endParaRPr lang="fr-FR" sz="1400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F47357-9D32-0FE8-F8FE-CE05EF422F13}"/>
              </a:ext>
            </a:extLst>
          </p:cNvPr>
          <p:cNvSpPr txBox="1"/>
          <p:nvPr/>
        </p:nvSpPr>
        <p:spPr>
          <a:xfrm>
            <a:off x="9801887" y="3093230"/>
            <a:ext cx="20066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i="0" u="sng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Advertising Filter</a:t>
            </a:r>
          </a:p>
          <a:p>
            <a:pPr algn="ctr"/>
            <a:r>
              <a:rPr lang="en-US" sz="14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 general, used in case of Privacy.</a:t>
            </a:r>
            <a:endParaRPr lang="fr-FR" sz="1400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10D8A4-376E-FCD8-9591-2970AF5415A5}"/>
              </a:ext>
            </a:extLst>
          </p:cNvPr>
          <p:cNvSpPr txBox="1"/>
          <p:nvPr/>
        </p:nvSpPr>
        <p:spPr>
          <a:xfrm>
            <a:off x="7919182" y="4513626"/>
            <a:ext cx="350129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i="0" u="sng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Advertising Interval</a:t>
            </a:r>
          </a:p>
          <a:p>
            <a:pPr algn="ctr"/>
            <a:r>
              <a:rPr lang="en-US" sz="14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Advertising set = (MIN+MAX)/2</a:t>
            </a:r>
          </a:p>
          <a:p>
            <a:pPr algn="ctr"/>
            <a:r>
              <a:rPr lang="en-US" sz="14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Min &amp; Max used in case of multi connections</a:t>
            </a:r>
          </a:p>
          <a:p>
            <a:pPr algn="ctr"/>
            <a:r>
              <a:rPr lang="en-US" sz="1400" dirty="0">
                <a:solidFill>
                  <a:srgbClr val="333333"/>
                </a:solidFill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Units : </a:t>
            </a:r>
            <a:r>
              <a:rPr lang="en-US" sz="1400" b="1" dirty="0">
                <a:solidFill>
                  <a:srgbClr val="333333"/>
                </a:solidFill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ms</a:t>
            </a:r>
            <a:endParaRPr lang="fr-FR" sz="1400" b="1" dirty="0" err="1">
              <a:highlight>
                <a:srgbClr val="FFFF0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D840A4C3-F01E-3A45-7BBD-0A3D7DBD8E4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5103" y="79159"/>
            <a:ext cx="724817" cy="72481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D7F924B-4033-D2A3-9D4C-9D689A81FA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87612" y="2091875"/>
            <a:ext cx="7239000" cy="1019175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A9E3F89-0FD7-60C0-21E5-559F409F510C}"/>
              </a:ext>
            </a:extLst>
          </p:cNvPr>
          <p:cNvCxnSpPr>
            <a:cxnSpLocks/>
          </p:cNvCxnSpPr>
          <p:nvPr/>
        </p:nvCxnSpPr>
        <p:spPr>
          <a:xfrm>
            <a:off x="9572862" y="2405571"/>
            <a:ext cx="352919" cy="0"/>
          </a:xfrm>
          <a:prstGeom prst="straightConnector1">
            <a:avLst/>
          </a:prstGeom>
          <a:ln w="22225">
            <a:solidFill>
              <a:schemeClr val="accent2"/>
            </a:solidFill>
            <a:headEnd type="none"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227BD97E-9E41-7443-3161-B36430DE36C0}"/>
              </a:ext>
            </a:extLst>
          </p:cNvPr>
          <p:cNvCxnSpPr>
            <a:cxnSpLocks/>
          </p:cNvCxnSpPr>
          <p:nvPr/>
        </p:nvCxnSpPr>
        <p:spPr>
          <a:xfrm flipV="1">
            <a:off x="9301211" y="2612124"/>
            <a:ext cx="0" cy="804435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E634F20-3BDB-57F1-0A17-1D622F9BAA66}"/>
              </a:ext>
            </a:extLst>
          </p:cNvPr>
          <p:cNvCxnSpPr>
            <a:cxnSpLocks/>
          </p:cNvCxnSpPr>
          <p:nvPr/>
        </p:nvCxnSpPr>
        <p:spPr>
          <a:xfrm>
            <a:off x="8193547" y="2621649"/>
            <a:ext cx="1119546" cy="0"/>
          </a:xfrm>
          <a:prstGeom prst="straightConnector1">
            <a:avLst/>
          </a:prstGeom>
          <a:ln w="22225"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8643E0BA-D2CD-6EF8-A5F9-8FA0C208BA40}"/>
              </a:ext>
            </a:extLst>
          </p:cNvPr>
          <p:cNvCxnSpPr>
            <a:cxnSpLocks/>
          </p:cNvCxnSpPr>
          <p:nvPr/>
        </p:nvCxnSpPr>
        <p:spPr>
          <a:xfrm>
            <a:off x="7555726" y="2896488"/>
            <a:ext cx="988199" cy="0"/>
          </a:xfrm>
          <a:prstGeom prst="straightConnector1">
            <a:avLst/>
          </a:prstGeom>
          <a:ln w="22225"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ight Brace 52">
            <a:extLst>
              <a:ext uri="{FF2B5EF4-FFF2-40B4-BE49-F238E27FC236}">
                <a16:creationId xmlns:a16="http://schemas.microsoft.com/office/drawing/2014/main" id="{D18086BA-D544-F307-25E0-7DC6ED62B857}"/>
              </a:ext>
            </a:extLst>
          </p:cNvPr>
          <p:cNvSpPr/>
          <p:nvPr/>
        </p:nvSpPr>
        <p:spPr>
          <a:xfrm>
            <a:off x="7448553" y="2743200"/>
            <a:ext cx="120288" cy="294015"/>
          </a:xfrm>
          <a:prstGeom prst="rightBrac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66C7AF95-C8D4-90CE-C9D7-35B2DD076F4A}"/>
              </a:ext>
            </a:extLst>
          </p:cNvPr>
          <p:cNvCxnSpPr>
            <a:cxnSpLocks/>
          </p:cNvCxnSpPr>
          <p:nvPr/>
        </p:nvCxnSpPr>
        <p:spPr>
          <a:xfrm flipV="1">
            <a:off x="8543925" y="2896488"/>
            <a:ext cx="0" cy="247762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762717FD-008D-572F-FA4E-0162C52AF4E7}"/>
              </a:ext>
            </a:extLst>
          </p:cNvPr>
          <p:cNvSpPr/>
          <p:nvPr/>
        </p:nvSpPr>
        <p:spPr>
          <a:xfrm>
            <a:off x="1902543" y="4417542"/>
            <a:ext cx="3549011" cy="742798"/>
          </a:xfrm>
          <a:prstGeom prst="ellipse">
            <a:avLst/>
          </a:prstGeom>
          <a:solidFill>
            <a:schemeClr val="tx1">
              <a:lumMod val="25000"/>
              <a:lumOff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fr-FR" dirty="0" err="1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8913571-170B-B0B6-4C66-4333F2EF9274}"/>
              </a:ext>
            </a:extLst>
          </p:cNvPr>
          <p:cNvSpPr/>
          <p:nvPr/>
        </p:nvSpPr>
        <p:spPr>
          <a:xfrm>
            <a:off x="1742663" y="3831894"/>
            <a:ext cx="1390325" cy="201935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en-US" dirty="0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DA7CCF9-ECA1-586B-9E5D-80E58B1D690E}"/>
              </a:ext>
            </a:extLst>
          </p:cNvPr>
          <p:cNvCxnSpPr>
            <a:cxnSpLocks/>
          </p:cNvCxnSpPr>
          <p:nvPr/>
        </p:nvCxnSpPr>
        <p:spPr>
          <a:xfrm>
            <a:off x="2526037" y="3141784"/>
            <a:ext cx="1353330" cy="1260428"/>
          </a:xfrm>
          <a:prstGeom prst="line">
            <a:avLst/>
          </a:prstGeom>
          <a:ln w="22225"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09F84836-450A-08DC-44BC-49DA2BAAB0D9}"/>
              </a:ext>
            </a:extLst>
          </p:cNvPr>
          <p:cNvCxnSpPr>
            <a:cxnSpLocks/>
          </p:cNvCxnSpPr>
          <p:nvPr/>
        </p:nvCxnSpPr>
        <p:spPr>
          <a:xfrm flipH="1">
            <a:off x="3879367" y="3171327"/>
            <a:ext cx="5820856" cy="1230885"/>
          </a:xfrm>
          <a:prstGeom prst="line">
            <a:avLst/>
          </a:prstGeom>
          <a:ln w="22225"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2DA870F6-3F23-FA8C-BAEB-E642F5651CF9}"/>
              </a:ext>
            </a:extLst>
          </p:cNvPr>
          <p:cNvSpPr/>
          <p:nvPr/>
        </p:nvSpPr>
        <p:spPr>
          <a:xfrm>
            <a:off x="1769664" y="6266386"/>
            <a:ext cx="3894916" cy="40733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200" dirty="0">
                <a:solidFill>
                  <a:schemeClr val="accent1"/>
                </a:solidFill>
              </a:rPr>
              <a:t>For </a:t>
            </a:r>
            <a:r>
              <a:rPr lang="fr-FR" sz="1200" dirty="0" err="1">
                <a:solidFill>
                  <a:schemeClr val="accent1"/>
                </a:solidFill>
              </a:rPr>
              <a:t>this</a:t>
            </a:r>
            <a:r>
              <a:rPr lang="fr-FR" sz="1200" dirty="0">
                <a:solidFill>
                  <a:schemeClr val="accent1"/>
                </a:solidFill>
              </a:rPr>
              <a:t> session, </a:t>
            </a:r>
            <a:r>
              <a:rPr lang="fr-FR" sz="1200" dirty="0" err="1">
                <a:solidFill>
                  <a:schemeClr val="accent1"/>
                </a:solidFill>
              </a:rPr>
              <a:t>let’s</a:t>
            </a:r>
            <a:r>
              <a:rPr lang="fr-FR" sz="1200" dirty="0">
                <a:solidFill>
                  <a:schemeClr val="accent1"/>
                </a:solidFill>
              </a:rPr>
              <a:t> </a:t>
            </a:r>
            <a:r>
              <a:rPr lang="fr-FR" sz="1200" dirty="0" err="1">
                <a:solidFill>
                  <a:schemeClr val="accent1"/>
                </a:solidFill>
              </a:rPr>
              <a:t>keep</a:t>
            </a:r>
            <a:r>
              <a:rPr lang="fr-FR" sz="1200" dirty="0">
                <a:solidFill>
                  <a:schemeClr val="accent1"/>
                </a:solidFill>
              </a:rPr>
              <a:t> default values at </a:t>
            </a:r>
            <a:r>
              <a:rPr lang="fr-FR" sz="1200" dirty="0" err="1">
                <a:solidFill>
                  <a:schemeClr val="accent1"/>
                </a:solidFill>
              </a:rPr>
              <a:t>this</a:t>
            </a:r>
            <a:r>
              <a:rPr lang="fr-FR" sz="1200" dirty="0">
                <a:solidFill>
                  <a:schemeClr val="accent1"/>
                </a:solidFill>
              </a:rPr>
              <a:t> stage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75124CE2-3517-BD6F-1F0A-CC23C1C766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3981" y="6217160"/>
            <a:ext cx="494859" cy="505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5139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8" grpId="0"/>
      <p:bldP spid="53" grpId="0" animBg="1"/>
      <p:bldP spid="26" grpId="0" animBg="1"/>
      <p:bldP spid="2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77FD8C9-A13E-4FEA-810F-2CECB1F60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116" y="0"/>
            <a:ext cx="11612182" cy="1305227"/>
          </a:xfrm>
        </p:spPr>
        <p:txBody>
          <a:bodyPr anchor="ctr">
            <a:normAutofit/>
          </a:bodyPr>
          <a:lstStyle/>
          <a:p>
            <a:r>
              <a:rPr lang="en-US" dirty="0"/>
              <a:t>Advertising Configuration</a:t>
            </a:r>
            <a:br>
              <a:rPr lang="en-US" dirty="0"/>
            </a:br>
            <a:r>
              <a:rPr lang="en-US" dirty="0"/>
              <a:t>Legacy Advertising Interval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29D3B2-D4D6-41EB-BBC3-C7F268071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13285" y="6332434"/>
            <a:ext cx="411111" cy="292622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fld id="{5B31B9E4-8E4D-4C86-BFD7-412B282B373B}" type="slidenum">
              <a:rPr lang="fr-FR" smtClean="0"/>
              <a:pPr>
                <a:spcAft>
                  <a:spcPts val="600"/>
                </a:spcAft>
              </a:pPr>
              <a:t>19</a:t>
            </a:fld>
            <a:endParaRPr lang="fr-FR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A8876AB-CDDB-5931-1D0B-A2BFBB08A6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3981" y="6217160"/>
            <a:ext cx="494859" cy="505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id="{A253E515-BE8D-7B1C-9409-2C7C92B1E230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9241" y="2425390"/>
            <a:ext cx="738446" cy="761351"/>
          </a:xfrm>
          <a:prstGeom prst="rect">
            <a:avLst/>
          </a:prstGeom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D004C842-7254-97BA-4D6C-1493DAE4EB1B}"/>
              </a:ext>
            </a:extLst>
          </p:cNvPr>
          <p:cNvSpPr txBox="1"/>
          <p:nvPr/>
        </p:nvSpPr>
        <p:spPr>
          <a:xfrm>
            <a:off x="136500" y="2046328"/>
            <a:ext cx="133349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50" b="1" dirty="0"/>
              <a:t>« Hi I am here »</a:t>
            </a:r>
            <a:endParaRPr lang="fr-FR" sz="900" b="1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B2FE11A-4A2D-1FC0-3338-503D2DB13328}"/>
              </a:ext>
            </a:extLst>
          </p:cNvPr>
          <p:cNvCxnSpPr/>
          <p:nvPr/>
        </p:nvCxnSpPr>
        <p:spPr>
          <a:xfrm flipV="1">
            <a:off x="1543208" y="2066958"/>
            <a:ext cx="0" cy="130295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ACB062E-748C-A46F-4B14-204369C09F0A}"/>
              </a:ext>
            </a:extLst>
          </p:cNvPr>
          <p:cNvCxnSpPr>
            <a:cxnSpLocks/>
          </p:cNvCxnSpPr>
          <p:nvPr/>
        </p:nvCxnSpPr>
        <p:spPr>
          <a:xfrm>
            <a:off x="1536858" y="3374646"/>
            <a:ext cx="9054433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05D1276-C692-BEB0-5C94-2AAD3DA32EB1}"/>
              </a:ext>
            </a:extLst>
          </p:cNvPr>
          <p:cNvSpPr txBox="1"/>
          <p:nvPr/>
        </p:nvSpPr>
        <p:spPr>
          <a:xfrm>
            <a:off x="4577841" y="2425390"/>
            <a:ext cx="844550" cy="94452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l"/>
            <a:endParaRPr lang="fr-FR" dirty="0" err="1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035C546-6D64-5A55-9E30-B6322D508BF4}"/>
              </a:ext>
            </a:extLst>
          </p:cNvPr>
          <p:cNvSpPr txBox="1"/>
          <p:nvPr/>
        </p:nvSpPr>
        <p:spPr>
          <a:xfrm>
            <a:off x="2117635" y="2425390"/>
            <a:ext cx="844550" cy="94452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l"/>
            <a:endParaRPr lang="fr-FR" dirty="0" err="1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CDF6D32-FB05-5776-2EB3-BD8DD48B2152}"/>
              </a:ext>
            </a:extLst>
          </p:cNvPr>
          <p:cNvSpPr txBox="1"/>
          <p:nvPr/>
        </p:nvSpPr>
        <p:spPr>
          <a:xfrm>
            <a:off x="9353041" y="2425390"/>
            <a:ext cx="844550" cy="94452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l"/>
            <a:endParaRPr lang="fr-FR" dirty="0" err="1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72C3EF3-80E9-D8A6-2077-20EC455EA1C8}"/>
              </a:ext>
            </a:extLst>
          </p:cNvPr>
          <p:cNvSpPr txBox="1"/>
          <p:nvPr/>
        </p:nvSpPr>
        <p:spPr>
          <a:xfrm>
            <a:off x="6892835" y="2425390"/>
            <a:ext cx="844550" cy="94452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l"/>
            <a:endParaRPr lang="fr-FR" dirty="0" err="1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5EC562F-B462-593C-E05A-BC7B1EF4A445}"/>
              </a:ext>
            </a:extLst>
          </p:cNvPr>
          <p:cNvCxnSpPr/>
          <p:nvPr/>
        </p:nvCxnSpPr>
        <p:spPr>
          <a:xfrm flipV="1">
            <a:off x="2260091" y="2477171"/>
            <a:ext cx="0" cy="892745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174E632-7BAF-A420-AC69-6EC6B6233C7F}"/>
              </a:ext>
            </a:extLst>
          </p:cNvPr>
          <p:cNvCxnSpPr/>
          <p:nvPr/>
        </p:nvCxnSpPr>
        <p:spPr>
          <a:xfrm flipV="1">
            <a:off x="2526791" y="2477171"/>
            <a:ext cx="0" cy="892745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1626D3E-559B-F778-B654-330B1E3F5113}"/>
              </a:ext>
            </a:extLst>
          </p:cNvPr>
          <p:cNvCxnSpPr/>
          <p:nvPr/>
        </p:nvCxnSpPr>
        <p:spPr>
          <a:xfrm flipV="1">
            <a:off x="2799841" y="2477171"/>
            <a:ext cx="0" cy="892745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9159B931-2FC5-4D40-4896-770FE1315CBA}"/>
              </a:ext>
            </a:extLst>
          </p:cNvPr>
          <p:cNvSpPr txBox="1"/>
          <p:nvPr/>
        </p:nvSpPr>
        <p:spPr>
          <a:xfrm>
            <a:off x="1965991" y="3369916"/>
            <a:ext cx="15013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" dirty="0"/>
              <a:t> </a:t>
            </a:r>
            <a:r>
              <a:rPr lang="fr-FR" sz="800" dirty="0" err="1"/>
              <a:t>ch</a:t>
            </a:r>
            <a:r>
              <a:rPr lang="fr-FR" sz="800" dirty="0"/>
              <a:t> 37 | </a:t>
            </a:r>
            <a:r>
              <a:rPr lang="fr-FR" sz="800" dirty="0" err="1"/>
              <a:t>ch</a:t>
            </a:r>
            <a:r>
              <a:rPr lang="fr-FR" sz="800" dirty="0"/>
              <a:t> 38 | </a:t>
            </a:r>
            <a:r>
              <a:rPr lang="fr-FR" sz="800" dirty="0" err="1"/>
              <a:t>ch</a:t>
            </a:r>
            <a:r>
              <a:rPr lang="fr-FR" sz="800" dirty="0"/>
              <a:t> 39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B45E7C5-ED0B-0144-A22A-161C2307AA81}"/>
              </a:ext>
            </a:extLst>
          </p:cNvPr>
          <p:cNvCxnSpPr>
            <a:cxnSpLocks/>
          </p:cNvCxnSpPr>
          <p:nvPr/>
        </p:nvCxnSpPr>
        <p:spPr>
          <a:xfrm flipV="1">
            <a:off x="2117635" y="1859874"/>
            <a:ext cx="0" cy="46100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0474990-6901-37AE-30D4-ED81CCD79FDE}"/>
              </a:ext>
            </a:extLst>
          </p:cNvPr>
          <p:cNvCxnSpPr>
            <a:cxnSpLocks/>
          </p:cNvCxnSpPr>
          <p:nvPr/>
        </p:nvCxnSpPr>
        <p:spPr>
          <a:xfrm>
            <a:off x="2191079" y="1859874"/>
            <a:ext cx="2335962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50CBF28-F146-FB6D-5EA2-6476F4D41B3D}"/>
              </a:ext>
            </a:extLst>
          </p:cNvPr>
          <p:cNvCxnSpPr/>
          <p:nvPr/>
        </p:nvCxnSpPr>
        <p:spPr>
          <a:xfrm flipV="1">
            <a:off x="4711191" y="2477170"/>
            <a:ext cx="0" cy="892745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160855FF-71B0-6B66-506D-E5DE143B9635}"/>
              </a:ext>
            </a:extLst>
          </p:cNvPr>
          <p:cNvCxnSpPr/>
          <p:nvPr/>
        </p:nvCxnSpPr>
        <p:spPr>
          <a:xfrm flipV="1">
            <a:off x="4977891" y="2477170"/>
            <a:ext cx="0" cy="892745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69EE9BA-E83E-1A6B-8E35-07F9FF5D6041}"/>
              </a:ext>
            </a:extLst>
          </p:cNvPr>
          <p:cNvCxnSpPr/>
          <p:nvPr/>
        </p:nvCxnSpPr>
        <p:spPr>
          <a:xfrm flipV="1">
            <a:off x="5250941" y="2477170"/>
            <a:ext cx="0" cy="892745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40A82B7-14D7-2485-2198-E0833355C336}"/>
              </a:ext>
            </a:extLst>
          </p:cNvPr>
          <p:cNvCxnSpPr/>
          <p:nvPr/>
        </p:nvCxnSpPr>
        <p:spPr>
          <a:xfrm flipV="1">
            <a:off x="7047991" y="2477170"/>
            <a:ext cx="0" cy="892745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0B8B1728-2118-6FE4-F66D-20AB618B4209}"/>
              </a:ext>
            </a:extLst>
          </p:cNvPr>
          <p:cNvCxnSpPr/>
          <p:nvPr/>
        </p:nvCxnSpPr>
        <p:spPr>
          <a:xfrm flipV="1">
            <a:off x="7314691" y="2477170"/>
            <a:ext cx="0" cy="892745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785647B6-AAB9-C3A6-1BED-EEF65E2EF6EA}"/>
              </a:ext>
            </a:extLst>
          </p:cNvPr>
          <p:cNvCxnSpPr/>
          <p:nvPr/>
        </p:nvCxnSpPr>
        <p:spPr>
          <a:xfrm flipV="1">
            <a:off x="7587741" y="2477170"/>
            <a:ext cx="0" cy="892745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3703D4A2-EE27-3872-B4B5-D450159E9365}"/>
              </a:ext>
            </a:extLst>
          </p:cNvPr>
          <p:cNvCxnSpPr/>
          <p:nvPr/>
        </p:nvCxnSpPr>
        <p:spPr>
          <a:xfrm flipV="1">
            <a:off x="9505441" y="2477170"/>
            <a:ext cx="0" cy="892745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779DB62E-FABB-A502-06E0-876AB37861A0}"/>
              </a:ext>
            </a:extLst>
          </p:cNvPr>
          <p:cNvCxnSpPr/>
          <p:nvPr/>
        </p:nvCxnSpPr>
        <p:spPr>
          <a:xfrm flipV="1">
            <a:off x="9772141" y="2477170"/>
            <a:ext cx="0" cy="892745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47AE6FC8-2C3B-C0B1-082A-F0148F7750A6}"/>
              </a:ext>
            </a:extLst>
          </p:cNvPr>
          <p:cNvCxnSpPr/>
          <p:nvPr/>
        </p:nvCxnSpPr>
        <p:spPr>
          <a:xfrm flipV="1">
            <a:off x="10045191" y="2477170"/>
            <a:ext cx="0" cy="892745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DEA5A035-86F2-3BE7-8E94-86277474636F}"/>
              </a:ext>
            </a:extLst>
          </p:cNvPr>
          <p:cNvSpPr txBox="1"/>
          <p:nvPr/>
        </p:nvSpPr>
        <p:spPr>
          <a:xfrm>
            <a:off x="2649862" y="1540316"/>
            <a:ext cx="23848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1200" dirty="0"/>
              <a:t>Advertising Interval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902DDA1-B644-B5E1-E8DD-8C73024D3D48}"/>
              </a:ext>
            </a:extLst>
          </p:cNvPr>
          <p:cNvSpPr txBox="1"/>
          <p:nvPr/>
        </p:nvSpPr>
        <p:spPr>
          <a:xfrm>
            <a:off x="4577841" y="2196172"/>
            <a:ext cx="9137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1200" dirty="0"/>
              <a:t>Adv </a:t>
            </a:r>
            <a:r>
              <a:rPr lang="fr-FR" sz="1200" dirty="0" err="1"/>
              <a:t>event</a:t>
            </a:r>
            <a:endParaRPr lang="fr-FR" sz="1200" dirty="0"/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894165A6-37E3-3DA7-5023-8F1EAA57CEC5}"/>
              </a:ext>
            </a:extLst>
          </p:cNvPr>
          <p:cNvCxnSpPr>
            <a:cxnSpLocks/>
          </p:cNvCxnSpPr>
          <p:nvPr/>
        </p:nvCxnSpPr>
        <p:spPr>
          <a:xfrm flipV="1">
            <a:off x="4581435" y="1859874"/>
            <a:ext cx="0" cy="46100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7DCECC56-A2B1-559A-3FEF-13D894326B3E}"/>
              </a:ext>
            </a:extLst>
          </p:cNvPr>
          <p:cNvCxnSpPr>
            <a:cxnSpLocks/>
          </p:cNvCxnSpPr>
          <p:nvPr/>
        </p:nvCxnSpPr>
        <p:spPr>
          <a:xfrm>
            <a:off x="4711191" y="1874620"/>
            <a:ext cx="218164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D4FA0D9C-DA1A-1F5E-1E66-48D08F948DAB}"/>
              </a:ext>
            </a:extLst>
          </p:cNvPr>
          <p:cNvSpPr txBox="1"/>
          <p:nvPr/>
        </p:nvSpPr>
        <p:spPr>
          <a:xfrm>
            <a:off x="5000116" y="1542807"/>
            <a:ext cx="23848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1200" dirty="0"/>
              <a:t>Advertising Interval</a:t>
            </a: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D5922FE8-DED3-4FBD-0F95-B5C4B76A0E20}"/>
              </a:ext>
            </a:extLst>
          </p:cNvPr>
          <p:cNvCxnSpPr>
            <a:cxnSpLocks/>
          </p:cNvCxnSpPr>
          <p:nvPr/>
        </p:nvCxnSpPr>
        <p:spPr>
          <a:xfrm flipV="1">
            <a:off x="6902779" y="1911584"/>
            <a:ext cx="0" cy="46100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C97F5E9E-D649-8B7B-F187-F7E70B7C524C}"/>
              </a:ext>
            </a:extLst>
          </p:cNvPr>
          <p:cNvCxnSpPr>
            <a:cxnSpLocks/>
          </p:cNvCxnSpPr>
          <p:nvPr/>
        </p:nvCxnSpPr>
        <p:spPr>
          <a:xfrm>
            <a:off x="6997191" y="1879192"/>
            <a:ext cx="226695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6EE50802-F6CA-B02B-8443-D6139B969915}"/>
              </a:ext>
            </a:extLst>
          </p:cNvPr>
          <p:cNvSpPr txBox="1"/>
          <p:nvPr/>
        </p:nvSpPr>
        <p:spPr>
          <a:xfrm>
            <a:off x="7400255" y="1566949"/>
            <a:ext cx="23848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1200" dirty="0"/>
              <a:t>Advertising Interval</a:t>
            </a: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23FF3601-508F-1EE3-82FC-7B6C7167F177}"/>
              </a:ext>
            </a:extLst>
          </p:cNvPr>
          <p:cNvCxnSpPr>
            <a:cxnSpLocks/>
          </p:cNvCxnSpPr>
          <p:nvPr/>
        </p:nvCxnSpPr>
        <p:spPr>
          <a:xfrm flipV="1">
            <a:off x="9353879" y="1896056"/>
            <a:ext cx="0" cy="46100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F9087679-FE6B-C2B0-6346-BECB885DA92A}"/>
              </a:ext>
            </a:extLst>
          </p:cNvPr>
          <p:cNvSpPr txBox="1"/>
          <p:nvPr/>
        </p:nvSpPr>
        <p:spPr>
          <a:xfrm>
            <a:off x="2106605" y="2151639"/>
            <a:ext cx="9137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1200" dirty="0"/>
              <a:t>Adv </a:t>
            </a:r>
            <a:r>
              <a:rPr lang="fr-FR" sz="1200" dirty="0" err="1"/>
              <a:t>event</a:t>
            </a:r>
            <a:endParaRPr lang="fr-FR" sz="1200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ABE43A29-0AEC-421F-3F6B-454EE2C0305A}"/>
              </a:ext>
            </a:extLst>
          </p:cNvPr>
          <p:cNvSpPr txBox="1"/>
          <p:nvPr/>
        </p:nvSpPr>
        <p:spPr>
          <a:xfrm>
            <a:off x="6857825" y="2151639"/>
            <a:ext cx="9137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1200" dirty="0"/>
              <a:t>Adv </a:t>
            </a:r>
            <a:r>
              <a:rPr lang="fr-FR" sz="1200" dirty="0" err="1"/>
              <a:t>event</a:t>
            </a:r>
            <a:endParaRPr lang="fr-FR" sz="1200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562D387F-D64E-DA3C-1E39-AA9874581255}"/>
              </a:ext>
            </a:extLst>
          </p:cNvPr>
          <p:cNvSpPr txBox="1"/>
          <p:nvPr/>
        </p:nvSpPr>
        <p:spPr>
          <a:xfrm>
            <a:off x="9353041" y="2110655"/>
            <a:ext cx="9137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1200" dirty="0"/>
              <a:t>Adv </a:t>
            </a:r>
            <a:r>
              <a:rPr lang="fr-FR" sz="1200" dirty="0" err="1"/>
              <a:t>event</a:t>
            </a:r>
            <a:endParaRPr lang="fr-FR" sz="1200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C01B3C25-E2EE-4B94-B230-08193615BCB8}"/>
              </a:ext>
            </a:extLst>
          </p:cNvPr>
          <p:cNvSpPr txBox="1"/>
          <p:nvPr/>
        </p:nvSpPr>
        <p:spPr>
          <a:xfrm>
            <a:off x="432419" y="3522547"/>
            <a:ext cx="1168435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400" dirty="0">
              <a:latin typeface="+mj-lt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dirty="0">
                <a:latin typeface="+mj-lt"/>
              </a:rPr>
              <a:t>The advertising interval value ranges all the way from</a:t>
            </a:r>
            <a:r>
              <a:rPr lang="en-US" sz="1400" b="1" dirty="0">
                <a:latin typeface="+mj-lt"/>
              </a:rPr>
              <a:t> </a:t>
            </a:r>
            <a:r>
              <a:rPr lang="en-US" sz="1400" b="1" dirty="0">
                <a:solidFill>
                  <a:schemeClr val="accent1"/>
                </a:solidFill>
                <a:latin typeface="+mj-lt"/>
              </a:rPr>
              <a:t>20</a:t>
            </a:r>
            <a:r>
              <a:rPr lang="en-US" sz="1400" b="1" dirty="0">
                <a:latin typeface="+mj-lt"/>
              </a:rPr>
              <a:t> </a:t>
            </a:r>
            <a:r>
              <a:rPr lang="en-US" sz="1400" dirty="0">
                <a:latin typeface="+mj-lt"/>
              </a:rPr>
              <a:t>milliseconds up to </a:t>
            </a:r>
            <a:r>
              <a:rPr lang="en-US" sz="1400" b="1" dirty="0">
                <a:latin typeface="+mj-lt"/>
              </a:rPr>
              <a:t>10.24 </a:t>
            </a:r>
            <a:r>
              <a:rPr lang="en-US" sz="1400" dirty="0">
                <a:latin typeface="+mj-lt"/>
              </a:rPr>
              <a:t>seconds in small increments of </a:t>
            </a:r>
            <a:r>
              <a:rPr lang="en-US" sz="1400" b="1" dirty="0">
                <a:latin typeface="+mj-lt"/>
              </a:rPr>
              <a:t>625</a:t>
            </a:r>
            <a:r>
              <a:rPr lang="en-US" sz="1400" dirty="0">
                <a:latin typeface="+mj-lt"/>
              </a:rPr>
              <a:t> microseconds.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dirty="0">
                <a:latin typeface="+mj-lt"/>
              </a:rPr>
              <a:t>The advertising interval greatly impacts battery life and should be chosen carefully. </a:t>
            </a:r>
            <a:endParaRPr lang="en-US" sz="1400" dirty="0">
              <a:solidFill>
                <a:schemeClr val="accent2"/>
              </a:solidFill>
              <a:latin typeface="+mj-lt"/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:a16="http://schemas.microsoft.com/office/drawing/2014/main" id="{7C9C729F-9B86-01FE-A484-F2A5611B5D81}"/>
              </a:ext>
            </a:extLst>
          </p:cNvPr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875929" y="1528089"/>
            <a:ext cx="822723" cy="987297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id="{68B6887B-04B1-618E-DEEC-2CBB8BACDAF6}"/>
              </a:ext>
            </a:extLst>
          </p:cNvPr>
          <p:cNvPicPr/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449975" y="1528090"/>
            <a:ext cx="515693" cy="470000"/>
          </a:xfrm>
          <a:prstGeom prst="rect">
            <a:avLst/>
          </a:prstGeom>
        </p:spPr>
      </p:pic>
      <p:sp>
        <p:nvSpPr>
          <p:cNvPr id="86" name="TextBox 85">
            <a:extLst>
              <a:ext uri="{FF2B5EF4-FFF2-40B4-BE49-F238E27FC236}">
                <a16:creationId xmlns:a16="http://schemas.microsoft.com/office/drawing/2014/main" id="{B3666C81-05AC-A1F7-21FB-5DADDB9EC174}"/>
              </a:ext>
            </a:extLst>
          </p:cNvPr>
          <p:cNvSpPr txBox="1"/>
          <p:nvPr/>
        </p:nvSpPr>
        <p:spPr>
          <a:xfrm>
            <a:off x="432419" y="4927246"/>
            <a:ext cx="1168435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dirty="0">
                <a:latin typeface="+mj-lt"/>
              </a:rPr>
              <a:t>The advertising event is the slot where peripheral will be able to push for advertising data “Hello I am here – this is my name”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dirty="0">
                <a:latin typeface="+mj-lt"/>
              </a:rPr>
              <a:t>The advertising event is around  </a:t>
            </a:r>
            <a:r>
              <a:rPr lang="en-US" sz="1400" b="1" dirty="0">
                <a:latin typeface="+mj-lt"/>
              </a:rPr>
              <a:t>~3ms </a:t>
            </a:r>
            <a:r>
              <a:rPr lang="en-US" sz="1400" dirty="0">
                <a:latin typeface="+mj-lt"/>
              </a:rPr>
              <a:t>considering legacy advertising (31 bytes)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36ADF466-5290-E16E-1AB2-D7138F4076F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2538385">
            <a:off x="902035" y="2288693"/>
            <a:ext cx="324105" cy="238014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E18F7215-A9F4-0370-A932-1C278117B12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13589195">
            <a:off x="10496240" y="1311868"/>
            <a:ext cx="324105" cy="23801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71A523A-5DF0-0AE0-7104-ACD3A409FF59}"/>
              </a:ext>
            </a:extLst>
          </p:cNvPr>
          <p:cNvSpPr txBox="1"/>
          <p:nvPr/>
        </p:nvSpPr>
        <p:spPr>
          <a:xfrm>
            <a:off x="3221710" y="4442929"/>
            <a:ext cx="5584690" cy="338554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1">
                    <a:lumMod val="90000"/>
                    <a:lumOff val="10000"/>
                  </a:schemeClr>
                </a:solidFill>
                <a:latin typeface="+mj-lt"/>
              </a:rPr>
              <a:t>connectivity latency vs. power consumption efficiency</a:t>
            </a:r>
            <a:endParaRPr lang="fr-FR" sz="1600" dirty="0" err="1">
              <a:solidFill>
                <a:schemeClr val="accent1">
                  <a:lumMod val="90000"/>
                  <a:lumOff val="10000"/>
                </a:schemeClr>
              </a:solidFill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1E8E7D43-F668-1A1B-9084-5EADD85B8B72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65103" y="79159"/>
            <a:ext cx="724817" cy="72481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26A559F-E270-ECBD-E1D4-06C56E399FC2}"/>
              </a:ext>
            </a:extLst>
          </p:cNvPr>
          <p:cNvSpPr txBox="1"/>
          <p:nvPr/>
        </p:nvSpPr>
        <p:spPr>
          <a:xfrm>
            <a:off x="1264038" y="5624076"/>
            <a:ext cx="5234244" cy="1169551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endParaRPr lang="en-US" sz="1400" dirty="0">
              <a:solidFill>
                <a:schemeClr val="bg1"/>
              </a:solidFill>
              <a:latin typeface="+mj-lt"/>
            </a:endParaRPr>
          </a:p>
          <a:p>
            <a:pPr algn="ctr"/>
            <a:r>
              <a:rPr lang="en-US" sz="1400" dirty="0">
                <a:solidFill>
                  <a:schemeClr val="bg1"/>
                </a:solidFill>
                <a:latin typeface="+mj-lt"/>
              </a:rPr>
              <a:t>WBA5x supporting advertising extension to increase your advertising data 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  <a:latin typeface="+mj-lt"/>
              </a:rPr>
              <a:t>Thanks to adv extension , Periodic advertising supported</a:t>
            </a:r>
          </a:p>
          <a:p>
            <a:pPr algn="ctr"/>
            <a:endParaRPr lang="en-US" sz="14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3F93553-1694-B2AC-307F-C0401F90615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931036" y="5596229"/>
            <a:ext cx="2875806" cy="122524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Arrow: Striped Right 10">
            <a:extLst>
              <a:ext uri="{FF2B5EF4-FFF2-40B4-BE49-F238E27FC236}">
                <a16:creationId xmlns:a16="http://schemas.microsoft.com/office/drawing/2014/main" id="{73FA1801-8FEE-8379-F8FE-6C8E0A17CB22}"/>
              </a:ext>
            </a:extLst>
          </p:cNvPr>
          <p:cNvSpPr/>
          <p:nvPr/>
        </p:nvSpPr>
        <p:spPr>
          <a:xfrm>
            <a:off x="6533421" y="6032205"/>
            <a:ext cx="362475" cy="300229"/>
          </a:xfrm>
          <a:prstGeom prst="striped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Clr>
                <a:schemeClr val="bg1"/>
              </a:buClr>
            </a:pPr>
            <a:endParaRPr lang="fr-FR" dirty="0" err="1"/>
          </a:p>
        </p:txBody>
      </p:sp>
    </p:spTree>
    <p:extLst>
      <p:ext uri="{BB962C8B-B14F-4D97-AF65-F5344CB8AC3E}">
        <p14:creationId xmlns:p14="http://schemas.microsoft.com/office/powerpoint/2010/main" val="1525395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B461B-4F0C-423D-88CF-7C866C52E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Agenda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CD9CA13-C3C9-4CB9-92E1-2FB82BCBEB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1B9E4-8E4D-4C86-BFD7-412B282B373B}" type="slidenum">
              <a:rPr lang="fr-FR" smtClean="0"/>
              <a:pPr/>
              <a:t>2</a:t>
            </a:fld>
            <a:endParaRPr lang="fr-FR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07B0D39-E6FF-6247-CFB2-29E6A71FA79B}"/>
              </a:ext>
            </a:extLst>
          </p:cNvPr>
          <p:cNvGrpSpPr/>
          <p:nvPr/>
        </p:nvGrpSpPr>
        <p:grpSpPr>
          <a:xfrm>
            <a:off x="379412" y="3679853"/>
            <a:ext cx="5787924" cy="720000"/>
            <a:chOff x="434975" y="3929763"/>
            <a:chExt cx="5259355" cy="720000"/>
          </a:xfrm>
        </p:grpSpPr>
        <p:sp>
          <p:nvSpPr>
            <p:cNvPr id="11" name="Text Placeholder 7">
              <a:extLst>
                <a:ext uri="{FF2B5EF4-FFF2-40B4-BE49-F238E27FC236}">
                  <a16:creationId xmlns:a16="http://schemas.microsoft.com/office/drawing/2014/main" id="{153FACDF-CBFB-E738-D892-C3D53C6A8C4F}"/>
                </a:ext>
              </a:extLst>
            </p:cNvPr>
            <p:cNvSpPr txBox="1">
              <a:spLocks/>
            </p:cNvSpPr>
            <p:nvPr/>
          </p:nvSpPr>
          <p:spPr>
            <a:xfrm>
              <a:off x="434975" y="3929763"/>
              <a:ext cx="720000" cy="72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lIns="0" tIns="0" rIns="0" bIns="0" anchor="ctr"/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lang="en-US"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536575" indent="-266700" algn="l" defTabSz="914400" rtl="0" eaLnBrk="1" latinLnBrk="0" hangingPunct="1">
                <a:lnSpc>
                  <a:spcPct val="90000"/>
                </a:lnSpc>
                <a:spcBef>
                  <a:spcPts val="400"/>
                </a:spcBef>
                <a:buFont typeface="Arial" panose="020B0604020202020204" pitchFamily="34" charset="0"/>
                <a:buChar char="•"/>
                <a:defRPr lang="en-US" sz="2400" kern="120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812800" indent="-273050" algn="l" defTabSz="914400" rtl="0" eaLnBrk="1" latinLnBrk="0" hangingPunct="1">
                <a:lnSpc>
                  <a:spcPct val="90000"/>
                </a:lnSpc>
                <a:spcBef>
                  <a:spcPts val="400"/>
                </a:spcBef>
                <a:buFont typeface="Arial" panose="020B0604020202020204" pitchFamily="34" charset="0"/>
                <a:buChar char="•"/>
                <a:defRPr lang="en-US" sz="2000" kern="120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87425" indent="-268288" algn="l" defTabSz="914400" rtl="0" eaLnBrk="1" latinLnBrk="0" hangingPunct="1">
                <a:lnSpc>
                  <a:spcPct val="90000"/>
                </a:lnSpc>
                <a:spcBef>
                  <a:spcPts val="400"/>
                </a:spcBef>
                <a:buFont typeface="Arial" panose="020B0604020202020204" pitchFamily="34" charset="0"/>
                <a:buChar char="•"/>
                <a:defRPr lang="en-US" sz="1800" kern="120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160463" indent="-261938" algn="l" defTabSz="914400" rtl="0" eaLnBrk="1" latinLnBrk="0" hangingPunct="1">
                <a:lnSpc>
                  <a:spcPct val="90000"/>
                </a:lnSpc>
                <a:spcBef>
                  <a:spcPts val="400"/>
                </a:spcBef>
                <a:buFont typeface="Arial" panose="020B0604020202020204" pitchFamily="34" charset="0"/>
                <a:buChar char="•"/>
                <a:defRPr lang="en-US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12" name="Text Placeholder 9">
              <a:extLst>
                <a:ext uri="{FF2B5EF4-FFF2-40B4-BE49-F238E27FC236}">
                  <a16:creationId xmlns:a16="http://schemas.microsoft.com/office/drawing/2014/main" id="{D6936265-953E-4A58-AF4E-5510EB04E556}"/>
                </a:ext>
              </a:extLst>
            </p:cNvPr>
            <p:cNvSpPr txBox="1">
              <a:spLocks/>
            </p:cNvSpPr>
            <p:nvPr/>
          </p:nvSpPr>
          <p:spPr>
            <a:xfrm>
              <a:off x="1238263" y="3929763"/>
              <a:ext cx="4456067" cy="720000"/>
            </a:xfrm>
            <a:prstGeom prst="rect">
              <a:avLst/>
            </a:prstGeom>
          </p:spPr>
          <p:txBody>
            <a:bodyPr anchor="ctr"/>
            <a:lstStyle>
              <a:defPPr>
                <a:defRPr lang="en-US"/>
              </a:defPPr>
              <a:lvl1pPr indent="0">
                <a:lnSpc>
                  <a:spcPct val="9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2800"/>
              </a:lvl1pPr>
              <a:lvl2pPr marL="536575" indent="-266700">
                <a:lnSpc>
                  <a:spcPct val="90000"/>
                </a:lnSpc>
                <a:spcBef>
                  <a:spcPts val="400"/>
                </a:spcBef>
                <a:buFont typeface="Arial" panose="020B0604020202020204" pitchFamily="34" charset="0"/>
                <a:buChar char="•"/>
                <a:defRPr sz="2400"/>
              </a:lvl2pPr>
              <a:lvl3pPr marL="812800" indent="-273050">
                <a:lnSpc>
                  <a:spcPct val="90000"/>
                </a:lnSpc>
                <a:spcBef>
                  <a:spcPts val="400"/>
                </a:spcBef>
                <a:buFont typeface="Arial" panose="020B0604020202020204" pitchFamily="34" charset="0"/>
                <a:buChar char="•"/>
                <a:defRPr sz="2000"/>
              </a:lvl3pPr>
              <a:lvl4pPr marL="987425" indent="-268288">
                <a:lnSpc>
                  <a:spcPct val="90000"/>
                </a:lnSpc>
                <a:spcBef>
                  <a:spcPts val="400"/>
                </a:spcBef>
                <a:buFont typeface="Arial" panose="020B0604020202020204" pitchFamily="34" charset="0"/>
                <a:buChar char="•"/>
              </a:lvl4pPr>
              <a:lvl5pPr marL="1160463" indent="-261938">
                <a:lnSpc>
                  <a:spcPct val="90000"/>
                </a:lnSpc>
                <a:spcBef>
                  <a:spcPts val="400"/>
                </a:spcBef>
                <a:buFont typeface="Arial" panose="020B0604020202020204" pitchFamily="34" charset="0"/>
                <a:buChar char="•"/>
              </a:lvl5pPr>
              <a:lvl6pPr marL="25146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6pPr>
              <a:lvl7pPr marL="2971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7pPr>
              <a:lvl8pPr marL="3429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8pPr>
              <a:lvl9pPr marL="3886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9pPr>
            </a:lstStyle>
            <a:p>
              <a:pPr>
                <a:spcBef>
                  <a:spcPts val="0"/>
                </a:spcBef>
              </a:pPr>
              <a:r>
                <a:rPr lang="en-US" sz="2000" dirty="0"/>
                <a:t>Step 1: STM32CubeMX/STM32CubeIDE initialization for STM32WBA Nucleo board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BC325D8-966E-A7E9-D4A8-4B2F667DBAC6}"/>
              </a:ext>
            </a:extLst>
          </p:cNvPr>
          <p:cNvGrpSpPr/>
          <p:nvPr/>
        </p:nvGrpSpPr>
        <p:grpSpPr>
          <a:xfrm>
            <a:off x="379412" y="5094995"/>
            <a:ext cx="5549732" cy="720000"/>
            <a:chOff x="379412" y="1625522"/>
            <a:chExt cx="5549732" cy="720000"/>
          </a:xfrm>
        </p:grpSpPr>
        <p:sp>
          <p:nvSpPr>
            <p:cNvPr id="14" name="Text Placeholder 7">
              <a:extLst>
                <a:ext uri="{FF2B5EF4-FFF2-40B4-BE49-F238E27FC236}">
                  <a16:creationId xmlns:a16="http://schemas.microsoft.com/office/drawing/2014/main" id="{4DA0BD54-42DA-647B-675C-F48A44F25308}"/>
                </a:ext>
              </a:extLst>
            </p:cNvPr>
            <p:cNvSpPr txBox="1">
              <a:spLocks/>
            </p:cNvSpPr>
            <p:nvPr/>
          </p:nvSpPr>
          <p:spPr>
            <a:xfrm>
              <a:off x="379412" y="1625522"/>
              <a:ext cx="720000" cy="72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lIns="0" tIns="0" rIns="0" bIns="0" anchor="ctr"/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lang="en-US"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536575" indent="-266700" algn="l" defTabSz="914400" rtl="0" eaLnBrk="1" latinLnBrk="0" hangingPunct="1">
                <a:lnSpc>
                  <a:spcPct val="90000"/>
                </a:lnSpc>
                <a:spcBef>
                  <a:spcPts val="400"/>
                </a:spcBef>
                <a:buFont typeface="Arial" panose="020B0604020202020204" pitchFamily="34" charset="0"/>
                <a:buChar char="•"/>
                <a:defRPr lang="en-US" sz="2400" kern="120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812800" indent="-273050" algn="l" defTabSz="914400" rtl="0" eaLnBrk="1" latinLnBrk="0" hangingPunct="1">
                <a:lnSpc>
                  <a:spcPct val="90000"/>
                </a:lnSpc>
                <a:spcBef>
                  <a:spcPts val="400"/>
                </a:spcBef>
                <a:buFont typeface="Arial" panose="020B0604020202020204" pitchFamily="34" charset="0"/>
                <a:buChar char="•"/>
                <a:defRPr lang="en-US" sz="2000" kern="120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87425" indent="-268288" algn="l" defTabSz="914400" rtl="0" eaLnBrk="1" latinLnBrk="0" hangingPunct="1">
                <a:lnSpc>
                  <a:spcPct val="90000"/>
                </a:lnSpc>
                <a:spcBef>
                  <a:spcPts val="400"/>
                </a:spcBef>
                <a:buFont typeface="Arial" panose="020B0604020202020204" pitchFamily="34" charset="0"/>
                <a:buChar char="•"/>
                <a:defRPr lang="en-US" sz="1800" kern="120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160463" indent="-261938" algn="l" defTabSz="914400" rtl="0" eaLnBrk="1" latinLnBrk="0" hangingPunct="1">
                <a:lnSpc>
                  <a:spcPct val="90000"/>
                </a:lnSpc>
                <a:spcBef>
                  <a:spcPts val="400"/>
                </a:spcBef>
                <a:buFont typeface="Arial" panose="020B0604020202020204" pitchFamily="34" charset="0"/>
                <a:buChar char="•"/>
                <a:defRPr lang="en-US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solidFill>
                    <a:schemeClr val="tx1"/>
                  </a:solidFill>
                  <a:cs typeface="Arial"/>
                </a:rPr>
                <a:t>3</a:t>
              </a:r>
            </a:p>
          </p:txBody>
        </p:sp>
        <p:sp>
          <p:nvSpPr>
            <p:cNvPr id="15" name="Text Placeholder 9">
              <a:extLst>
                <a:ext uri="{FF2B5EF4-FFF2-40B4-BE49-F238E27FC236}">
                  <a16:creationId xmlns:a16="http://schemas.microsoft.com/office/drawing/2014/main" id="{0A49E5D2-A466-D7D1-3C82-87ED8E32FBFD}"/>
                </a:ext>
              </a:extLst>
            </p:cNvPr>
            <p:cNvSpPr txBox="1">
              <a:spLocks/>
            </p:cNvSpPr>
            <p:nvPr/>
          </p:nvSpPr>
          <p:spPr>
            <a:xfrm>
              <a:off x="1187449" y="1625522"/>
              <a:ext cx="4741695" cy="720000"/>
            </a:xfrm>
            <a:prstGeom prst="rect">
              <a:avLst/>
            </a:prstGeom>
          </p:spPr>
          <p:txBody>
            <a:bodyPr anchor="ctr"/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lang="en-US"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36575" indent="-266700" algn="l" defTabSz="914400" rtl="0" eaLnBrk="1" latinLnBrk="0" hangingPunct="1">
                <a:lnSpc>
                  <a:spcPct val="90000"/>
                </a:lnSpc>
                <a:spcBef>
                  <a:spcPts val="400"/>
                </a:spcBef>
                <a:buFont typeface="Arial" panose="020B0604020202020204" pitchFamily="34" charset="0"/>
                <a:buChar char="•"/>
                <a:defRPr lang="en-US" sz="2400" kern="120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812800" indent="-273050" algn="l" defTabSz="914400" rtl="0" eaLnBrk="1" latinLnBrk="0" hangingPunct="1">
                <a:lnSpc>
                  <a:spcPct val="90000"/>
                </a:lnSpc>
                <a:spcBef>
                  <a:spcPts val="400"/>
                </a:spcBef>
                <a:buFont typeface="Arial" panose="020B0604020202020204" pitchFamily="34" charset="0"/>
                <a:buChar char="•"/>
                <a:defRPr lang="en-US" sz="2000" kern="120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87425" indent="-268288" algn="l" defTabSz="914400" rtl="0" eaLnBrk="1" latinLnBrk="0" hangingPunct="1">
                <a:lnSpc>
                  <a:spcPct val="90000"/>
                </a:lnSpc>
                <a:spcBef>
                  <a:spcPts val="400"/>
                </a:spcBef>
                <a:buFont typeface="Arial" panose="020B0604020202020204" pitchFamily="34" charset="0"/>
                <a:buChar char="•"/>
                <a:defRPr lang="en-US" sz="1800" kern="120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160463" indent="-261938" algn="l" defTabSz="914400" rtl="0" eaLnBrk="1" latinLnBrk="0" hangingPunct="1">
                <a:lnSpc>
                  <a:spcPct val="90000"/>
                </a:lnSpc>
                <a:spcBef>
                  <a:spcPts val="400"/>
                </a:spcBef>
                <a:buFont typeface="Arial" panose="020B0604020202020204" pitchFamily="34" charset="0"/>
                <a:buChar char="•"/>
                <a:defRPr lang="en-US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</a:pPr>
              <a:r>
                <a:rPr lang="en-US" sz="2000" dirty="0"/>
                <a:t>Step2  : Advertising and </a:t>
              </a:r>
              <a:r>
                <a:rPr lang="fr-FR" sz="2000" dirty="0"/>
                <a:t>BLE application configuration and </a:t>
              </a:r>
              <a:r>
                <a:rPr lang="en-US" sz="2000" dirty="0"/>
                <a:t>explanation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E94D7EA-BD0C-5F45-7AE0-53740DA27A86}"/>
              </a:ext>
            </a:extLst>
          </p:cNvPr>
          <p:cNvGrpSpPr/>
          <p:nvPr/>
        </p:nvGrpSpPr>
        <p:grpSpPr>
          <a:xfrm>
            <a:off x="379412" y="2163111"/>
            <a:ext cx="5549732" cy="720000"/>
            <a:chOff x="434975" y="2814817"/>
            <a:chExt cx="5549732" cy="720000"/>
          </a:xfrm>
        </p:grpSpPr>
        <p:sp>
          <p:nvSpPr>
            <p:cNvPr id="17" name="Text Placeholder 7">
              <a:extLst>
                <a:ext uri="{FF2B5EF4-FFF2-40B4-BE49-F238E27FC236}">
                  <a16:creationId xmlns:a16="http://schemas.microsoft.com/office/drawing/2014/main" id="{8F26E189-8FCD-E0F2-8E15-E467F6F633ED}"/>
                </a:ext>
              </a:extLst>
            </p:cNvPr>
            <p:cNvSpPr txBox="1">
              <a:spLocks/>
            </p:cNvSpPr>
            <p:nvPr/>
          </p:nvSpPr>
          <p:spPr>
            <a:xfrm>
              <a:off x="434975" y="2814817"/>
              <a:ext cx="720000" cy="72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lIns="0" tIns="0" rIns="0" bIns="0" anchor="ctr"/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lang="en-US"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536575" indent="-266700" algn="l" defTabSz="914400" rtl="0" eaLnBrk="1" latinLnBrk="0" hangingPunct="1">
                <a:lnSpc>
                  <a:spcPct val="90000"/>
                </a:lnSpc>
                <a:spcBef>
                  <a:spcPts val="400"/>
                </a:spcBef>
                <a:buFont typeface="Arial" panose="020B0604020202020204" pitchFamily="34" charset="0"/>
                <a:buChar char="•"/>
                <a:defRPr lang="en-US" sz="2400" kern="120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812800" indent="-273050" algn="l" defTabSz="914400" rtl="0" eaLnBrk="1" latinLnBrk="0" hangingPunct="1">
                <a:lnSpc>
                  <a:spcPct val="90000"/>
                </a:lnSpc>
                <a:spcBef>
                  <a:spcPts val="400"/>
                </a:spcBef>
                <a:buFont typeface="Arial" panose="020B0604020202020204" pitchFamily="34" charset="0"/>
                <a:buChar char="•"/>
                <a:defRPr lang="en-US" sz="2000" kern="120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87425" indent="-268288" algn="l" defTabSz="914400" rtl="0" eaLnBrk="1" latinLnBrk="0" hangingPunct="1">
                <a:lnSpc>
                  <a:spcPct val="90000"/>
                </a:lnSpc>
                <a:spcBef>
                  <a:spcPts val="400"/>
                </a:spcBef>
                <a:buFont typeface="Arial" panose="020B0604020202020204" pitchFamily="34" charset="0"/>
                <a:buChar char="•"/>
                <a:defRPr lang="en-US" sz="1800" kern="120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160463" indent="-261938" algn="l" defTabSz="914400" rtl="0" eaLnBrk="1" latinLnBrk="0" hangingPunct="1">
                <a:lnSpc>
                  <a:spcPct val="90000"/>
                </a:lnSpc>
                <a:spcBef>
                  <a:spcPts val="400"/>
                </a:spcBef>
                <a:buFont typeface="Arial" panose="020B0604020202020204" pitchFamily="34" charset="0"/>
                <a:buChar char="•"/>
                <a:defRPr lang="en-US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8" name="Text Placeholder 9">
              <a:extLst>
                <a:ext uri="{FF2B5EF4-FFF2-40B4-BE49-F238E27FC236}">
                  <a16:creationId xmlns:a16="http://schemas.microsoft.com/office/drawing/2014/main" id="{E7E38741-360C-C03A-60EB-448E26F29DAB}"/>
                </a:ext>
              </a:extLst>
            </p:cNvPr>
            <p:cNvSpPr txBox="1">
              <a:spLocks/>
            </p:cNvSpPr>
            <p:nvPr/>
          </p:nvSpPr>
          <p:spPr>
            <a:xfrm>
              <a:off x="1243012" y="2814817"/>
              <a:ext cx="4741695" cy="720000"/>
            </a:xfrm>
            <a:prstGeom prst="rect">
              <a:avLst/>
            </a:prstGeom>
          </p:spPr>
          <p:txBody>
            <a:bodyPr anchor="ctr"/>
            <a:lstStyle>
              <a:defPPr>
                <a:defRPr lang="en-US"/>
              </a:defPPr>
              <a:lvl1pPr indent="0">
                <a:lnSpc>
                  <a:spcPct val="9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2800"/>
              </a:lvl1pPr>
              <a:lvl2pPr marL="536575" indent="-266700">
                <a:lnSpc>
                  <a:spcPct val="90000"/>
                </a:lnSpc>
                <a:spcBef>
                  <a:spcPts val="400"/>
                </a:spcBef>
                <a:buFont typeface="Arial" panose="020B0604020202020204" pitchFamily="34" charset="0"/>
                <a:buChar char="•"/>
                <a:defRPr sz="2400"/>
              </a:lvl2pPr>
              <a:lvl3pPr marL="812800" indent="-273050">
                <a:lnSpc>
                  <a:spcPct val="90000"/>
                </a:lnSpc>
                <a:spcBef>
                  <a:spcPts val="400"/>
                </a:spcBef>
                <a:buFont typeface="Arial" panose="020B0604020202020204" pitchFamily="34" charset="0"/>
                <a:buChar char="•"/>
                <a:defRPr sz="2000"/>
              </a:lvl3pPr>
              <a:lvl4pPr marL="987425" indent="-268288">
                <a:lnSpc>
                  <a:spcPct val="90000"/>
                </a:lnSpc>
                <a:spcBef>
                  <a:spcPts val="400"/>
                </a:spcBef>
                <a:buFont typeface="Arial" panose="020B0604020202020204" pitchFamily="34" charset="0"/>
                <a:buChar char="•"/>
              </a:lvl4pPr>
              <a:lvl5pPr marL="1160463" indent="-261938">
                <a:lnSpc>
                  <a:spcPct val="90000"/>
                </a:lnSpc>
                <a:spcBef>
                  <a:spcPts val="400"/>
                </a:spcBef>
                <a:buFont typeface="Arial" panose="020B0604020202020204" pitchFamily="34" charset="0"/>
                <a:buChar char="•"/>
              </a:lvl5pPr>
              <a:lvl6pPr marL="25146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6pPr>
              <a:lvl7pPr marL="2971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7pPr>
              <a:lvl8pPr marL="3429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8pPr>
              <a:lvl9pPr marL="3886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9pPr>
            </a:lstStyle>
            <a:p>
              <a:pPr>
                <a:spcBef>
                  <a:spcPts val="0"/>
                </a:spcBef>
              </a:pPr>
              <a:r>
                <a:rPr lang="en-US" sz="2000" dirty="0"/>
                <a:t>Hands-on presentation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EB45813-EF66-9E57-8820-8BCD656AA9C8}"/>
              </a:ext>
            </a:extLst>
          </p:cNvPr>
          <p:cNvGrpSpPr/>
          <p:nvPr/>
        </p:nvGrpSpPr>
        <p:grpSpPr>
          <a:xfrm>
            <a:off x="6266032" y="2118872"/>
            <a:ext cx="5758365" cy="720000"/>
            <a:chOff x="322877" y="-180191"/>
            <a:chExt cx="5758365" cy="720000"/>
          </a:xfrm>
        </p:grpSpPr>
        <p:sp>
          <p:nvSpPr>
            <p:cNvPr id="20" name="Text Placeholder 7">
              <a:extLst>
                <a:ext uri="{FF2B5EF4-FFF2-40B4-BE49-F238E27FC236}">
                  <a16:creationId xmlns:a16="http://schemas.microsoft.com/office/drawing/2014/main" id="{E836279B-F741-73EC-EDCF-4602CC0DFDF3}"/>
                </a:ext>
              </a:extLst>
            </p:cNvPr>
            <p:cNvSpPr txBox="1">
              <a:spLocks/>
            </p:cNvSpPr>
            <p:nvPr/>
          </p:nvSpPr>
          <p:spPr>
            <a:xfrm>
              <a:off x="322877" y="-180191"/>
              <a:ext cx="720000" cy="72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lIns="0" tIns="0" rIns="0" bIns="0" anchor="ctr"/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lang="en-US"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536575" indent="-266700" algn="l" defTabSz="914400" rtl="0" eaLnBrk="1" latinLnBrk="0" hangingPunct="1">
                <a:lnSpc>
                  <a:spcPct val="90000"/>
                </a:lnSpc>
                <a:spcBef>
                  <a:spcPts val="400"/>
                </a:spcBef>
                <a:buFont typeface="Arial" panose="020B0604020202020204" pitchFamily="34" charset="0"/>
                <a:buChar char="•"/>
                <a:defRPr lang="en-US" sz="2400" kern="120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812800" indent="-273050" algn="l" defTabSz="914400" rtl="0" eaLnBrk="1" latinLnBrk="0" hangingPunct="1">
                <a:lnSpc>
                  <a:spcPct val="90000"/>
                </a:lnSpc>
                <a:spcBef>
                  <a:spcPts val="400"/>
                </a:spcBef>
                <a:buFont typeface="Arial" panose="020B0604020202020204" pitchFamily="34" charset="0"/>
                <a:buChar char="•"/>
                <a:defRPr lang="en-US" sz="2000" kern="120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87425" indent="-268288" algn="l" defTabSz="914400" rtl="0" eaLnBrk="1" latinLnBrk="0" hangingPunct="1">
                <a:lnSpc>
                  <a:spcPct val="90000"/>
                </a:lnSpc>
                <a:spcBef>
                  <a:spcPts val="400"/>
                </a:spcBef>
                <a:buFont typeface="Arial" panose="020B0604020202020204" pitchFamily="34" charset="0"/>
                <a:buChar char="•"/>
                <a:defRPr lang="en-US" sz="1800" kern="120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160463" indent="-261938" algn="l" defTabSz="914400" rtl="0" eaLnBrk="1" latinLnBrk="0" hangingPunct="1">
                <a:lnSpc>
                  <a:spcPct val="90000"/>
                </a:lnSpc>
                <a:spcBef>
                  <a:spcPts val="400"/>
                </a:spcBef>
                <a:buFont typeface="Arial" panose="020B0604020202020204" pitchFamily="34" charset="0"/>
                <a:buChar char="•"/>
                <a:defRPr lang="en-US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solidFill>
                    <a:schemeClr val="tx1"/>
                  </a:solidFill>
                  <a:cs typeface="Arial"/>
                </a:rPr>
                <a:t>4</a:t>
              </a:r>
            </a:p>
          </p:txBody>
        </p:sp>
        <p:sp>
          <p:nvSpPr>
            <p:cNvPr id="21" name="Text Placeholder 9">
              <a:extLst>
                <a:ext uri="{FF2B5EF4-FFF2-40B4-BE49-F238E27FC236}">
                  <a16:creationId xmlns:a16="http://schemas.microsoft.com/office/drawing/2014/main" id="{738FF420-16D4-310B-ED58-B3A141C86481}"/>
                </a:ext>
              </a:extLst>
            </p:cNvPr>
            <p:cNvSpPr txBox="1">
              <a:spLocks/>
            </p:cNvSpPr>
            <p:nvPr/>
          </p:nvSpPr>
          <p:spPr>
            <a:xfrm>
              <a:off x="1048654" y="-180191"/>
              <a:ext cx="5032588" cy="720000"/>
            </a:xfrm>
            <a:prstGeom prst="rect">
              <a:avLst/>
            </a:prstGeom>
          </p:spPr>
          <p:txBody>
            <a:bodyPr lIns="91440" tIns="45720" rIns="91440" bIns="45720" anchor="ctr"/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lang="en-US"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36575" indent="-266700" algn="l" defTabSz="914400" rtl="0" eaLnBrk="1" latinLnBrk="0" hangingPunct="1">
                <a:lnSpc>
                  <a:spcPct val="90000"/>
                </a:lnSpc>
                <a:spcBef>
                  <a:spcPts val="400"/>
                </a:spcBef>
                <a:buFont typeface="Arial" panose="020B0604020202020204" pitchFamily="34" charset="0"/>
                <a:buChar char="•"/>
                <a:defRPr lang="en-US" sz="2400" kern="120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812800" indent="-273050" algn="l" defTabSz="914400" rtl="0" eaLnBrk="1" latinLnBrk="0" hangingPunct="1">
                <a:lnSpc>
                  <a:spcPct val="90000"/>
                </a:lnSpc>
                <a:spcBef>
                  <a:spcPts val="400"/>
                </a:spcBef>
                <a:buFont typeface="Arial" panose="020B0604020202020204" pitchFamily="34" charset="0"/>
                <a:buChar char="•"/>
                <a:defRPr lang="en-US" sz="2000" kern="120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87425" indent="-268288" algn="l" defTabSz="914400" rtl="0" eaLnBrk="1" latinLnBrk="0" hangingPunct="1">
                <a:lnSpc>
                  <a:spcPct val="90000"/>
                </a:lnSpc>
                <a:spcBef>
                  <a:spcPts val="400"/>
                </a:spcBef>
                <a:buFont typeface="Arial" panose="020B0604020202020204" pitchFamily="34" charset="0"/>
                <a:buChar char="•"/>
                <a:defRPr lang="en-US" sz="1800" kern="120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160463" indent="-261938" algn="l" defTabSz="914400" rtl="0" eaLnBrk="1" latinLnBrk="0" hangingPunct="1">
                <a:lnSpc>
                  <a:spcPct val="90000"/>
                </a:lnSpc>
                <a:spcBef>
                  <a:spcPts val="400"/>
                </a:spcBef>
                <a:buFont typeface="Arial" panose="020B0604020202020204" pitchFamily="34" charset="0"/>
                <a:buChar char="•"/>
                <a:defRPr lang="en-US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 dirty="0"/>
                <a:t>Step 3  : </a:t>
              </a:r>
              <a:r>
                <a:rPr lang="fr-FR" sz="2000" dirty="0"/>
                <a:t>Code generation and user application code</a:t>
              </a:r>
              <a:endParaRPr lang="en-US" sz="2000" dirty="0">
                <a:ea typeface="+mn-lt"/>
                <a:cs typeface="+mn-lt"/>
              </a:endParaRPr>
            </a:p>
          </p:txBody>
        </p:sp>
      </p:grpSp>
      <p:pic>
        <p:nvPicPr>
          <p:cNvPr id="30" name="Graphic 29">
            <a:extLst>
              <a:ext uri="{FF2B5EF4-FFF2-40B4-BE49-F238E27FC236}">
                <a16:creationId xmlns:a16="http://schemas.microsoft.com/office/drawing/2014/main" id="{55C9CD60-6E07-1101-85D3-B844F4EF3C4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6500" y="102025"/>
            <a:ext cx="1101763" cy="1101763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6FD1E604-03AC-3832-5D50-2BF21F10C9B0}"/>
              </a:ext>
            </a:extLst>
          </p:cNvPr>
          <p:cNvGrpSpPr/>
          <p:nvPr/>
        </p:nvGrpSpPr>
        <p:grpSpPr>
          <a:xfrm>
            <a:off x="6271809" y="3498819"/>
            <a:ext cx="5752588" cy="720000"/>
            <a:chOff x="237688" y="-127394"/>
            <a:chExt cx="5752588" cy="720000"/>
          </a:xfrm>
        </p:grpSpPr>
        <p:sp>
          <p:nvSpPr>
            <p:cNvPr id="4" name="Text Placeholder 7">
              <a:extLst>
                <a:ext uri="{FF2B5EF4-FFF2-40B4-BE49-F238E27FC236}">
                  <a16:creationId xmlns:a16="http://schemas.microsoft.com/office/drawing/2014/main" id="{26CCE1F7-09DF-15D7-05B3-04257400DCF7}"/>
                </a:ext>
              </a:extLst>
            </p:cNvPr>
            <p:cNvSpPr txBox="1">
              <a:spLocks/>
            </p:cNvSpPr>
            <p:nvPr/>
          </p:nvSpPr>
          <p:spPr>
            <a:xfrm>
              <a:off x="237688" y="-127394"/>
              <a:ext cx="720000" cy="72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lIns="0" tIns="0" rIns="0" bIns="0" anchor="ctr"/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lang="en-US"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536575" indent="-266700" algn="l" defTabSz="914400" rtl="0" eaLnBrk="1" latinLnBrk="0" hangingPunct="1">
                <a:lnSpc>
                  <a:spcPct val="90000"/>
                </a:lnSpc>
                <a:spcBef>
                  <a:spcPts val="400"/>
                </a:spcBef>
                <a:buFont typeface="Arial" panose="020B0604020202020204" pitchFamily="34" charset="0"/>
                <a:buChar char="•"/>
                <a:defRPr lang="en-US" sz="2400" kern="120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812800" indent="-273050" algn="l" defTabSz="914400" rtl="0" eaLnBrk="1" latinLnBrk="0" hangingPunct="1">
                <a:lnSpc>
                  <a:spcPct val="90000"/>
                </a:lnSpc>
                <a:spcBef>
                  <a:spcPts val="400"/>
                </a:spcBef>
                <a:buFont typeface="Arial" panose="020B0604020202020204" pitchFamily="34" charset="0"/>
                <a:buChar char="•"/>
                <a:defRPr lang="en-US" sz="2000" kern="120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87425" indent="-268288" algn="l" defTabSz="914400" rtl="0" eaLnBrk="1" latinLnBrk="0" hangingPunct="1">
                <a:lnSpc>
                  <a:spcPct val="90000"/>
                </a:lnSpc>
                <a:spcBef>
                  <a:spcPts val="400"/>
                </a:spcBef>
                <a:buFont typeface="Arial" panose="020B0604020202020204" pitchFamily="34" charset="0"/>
                <a:buChar char="•"/>
                <a:defRPr lang="en-US" sz="1800" kern="120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160463" indent="-261938" algn="l" defTabSz="914400" rtl="0" eaLnBrk="1" latinLnBrk="0" hangingPunct="1">
                <a:lnSpc>
                  <a:spcPct val="90000"/>
                </a:lnSpc>
                <a:spcBef>
                  <a:spcPts val="400"/>
                </a:spcBef>
                <a:buFont typeface="Arial" panose="020B0604020202020204" pitchFamily="34" charset="0"/>
                <a:buChar char="•"/>
                <a:defRPr lang="en-US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solidFill>
                    <a:schemeClr val="tx1"/>
                  </a:solidFill>
                  <a:cs typeface="Arial"/>
                </a:rPr>
                <a:t>5</a:t>
              </a:r>
            </a:p>
          </p:txBody>
        </p:sp>
        <p:sp>
          <p:nvSpPr>
            <p:cNvPr id="5" name="Text Placeholder 9">
              <a:extLst>
                <a:ext uri="{FF2B5EF4-FFF2-40B4-BE49-F238E27FC236}">
                  <a16:creationId xmlns:a16="http://schemas.microsoft.com/office/drawing/2014/main" id="{73441185-52A5-0EC3-6ACA-5B737D4E70CE}"/>
                </a:ext>
              </a:extLst>
            </p:cNvPr>
            <p:cNvSpPr txBox="1">
              <a:spLocks/>
            </p:cNvSpPr>
            <p:nvPr/>
          </p:nvSpPr>
          <p:spPr>
            <a:xfrm>
              <a:off x="957688" y="-127394"/>
              <a:ext cx="5032588" cy="720000"/>
            </a:xfrm>
            <a:prstGeom prst="rect">
              <a:avLst/>
            </a:prstGeom>
          </p:spPr>
          <p:txBody>
            <a:bodyPr lIns="91440" tIns="45720" rIns="91440" bIns="45720" anchor="ctr"/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lang="en-US"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36575" indent="-266700" algn="l" defTabSz="914400" rtl="0" eaLnBrk="1" latinLnBrk="0" hangingPunct="1">
                <a:lnSpc>
                  <a:spcPct val="90000"/>
                </a:lnSpc>
                <a:spcBef>
                  <a:spcPts val="400"/>
                </a:spcBef>
                <a:buFont typeface="Arial" panose="020B0604020202020204" pitchFamily="34" charset="0"/>
                <a:buChar char="•"/>
                <a:defRPr lang="en-US" sz="2400" kern="120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812800" indent="-273050" algn="l" defTabSz="914400" rtl="0" eaLnBrk="1" latinLnBrk="0" hangingPunct="1">
                <a:lnSpc>
                  <a:spcPct val="90000"/>
                </a:lnSpc>
                <a:spcBef>
                  <a:spcPts val="400"/>
                </a:spcBef>
                <a:buFont typeface="Arial" panose="020B0604020202020204" pitchFamily="34" charset="0"/>
                <a:buChar char="•"/>
                <a:defRPr lang="en-US" sz="2000" kern="120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87425" indent="-268288" algn="l" defTabSz="914400" rtl="0" eaLnBrk="1" latinLnBrk="0" hangingPunct="1">
                <a:lnSpc>
                  <a:spcPct val="90000"/>
                </a:lnSpc>
                <a:spcBef>
                  <a:spcPts val="400"/>
                </a:spcBef>
                <a:buFont typeface="Arial" panose="020B0604020202020204" pitchFamily="34" charset="0"/>
                <a:buChar char="•"/>
                <a:defRPr lang="en-US" sz="1800" kern="120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160463" indent="-261938" algn="l" defTabSz="914400" rtl="0" eaLnBrk="1" latinLnBrk="0" hangingPunct="1">
                <a:lnSpc>
                  <a:spcPct val="90000"/>
                </a:lnSpc>
                <a:spcBef>
                  <a:spcPts val="400"/>
                </a:spcBef>
                <a:buFont typeface="Arial" panose="020B0604020202020204" pitchFamily="34" charset="0"/>
                <a:buChar char="•"/>
                <a:defRPr lang="en-US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 dirty="0"/>
                <a:t>“bonus track”  : </a:t>
              </a:r>
              <a:r>
                <a:rPr lang="fr-FR" sz="2000" dirty="0" err="1"/>
                <a:t>Adding</a:t>
              </a:r>
              <a:r>
                <a:rPr lang="fr-FR" sz="2000" dirty="0"/>
                <a:t> logs</a:t>
              </a:r>
              <a:endParaRPr lang="en-US" sz="2000" dirty="0">
                <a:ea typeface="+mn-lt"/>
                <a:cs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877336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64115D2A-361A-A9A1-0434-6BE4510D33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844" y="700130"/>
            <a:ext cx="6892927" cy="5762824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77FD8C9-A13E-4FEA-810F-2CECB1F60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116" y="0"/>
            <a:ext cx="11612182" cy="1305227"/>
          </a:xfrm>
        </p:spPr>
        <p:txBody>
          <a:bodyPr anchor="ctr">
            <a:normAutofit/>
          </a:bodyPr>
          <a:lstStyle/>
          <a:p>
            <a:r>
              <a:rPr lang="en-US" dirty="0"/>
              <a:t>Advertising Elements</a:t>
            </a:r>
            <a:br>
              <a:rPr lang="en-US" dirty="0"/>
            </a:br>
            <a:r>
              <a:rPr lang="en-US" dirty="0"/>
              <a:t>Local Name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29D3B2-D4D6-41EB-BBC3-C7F268071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98855" y="6405221"/>
            <a:ext cx="411111" cy="292622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fld id="{5B31B9E4-8E4D-4C86-BFD7-412B282B373B}" type="slidenum">
              <a:rPr lang="fr-FR" smtClean="0"/>
              <a:pPr>
                <a:spcAft>
                  <a:spcPts val="600"/>
                </a:spcAft>
              </a:pPr>
              <a:t>20</a:t>
            </a:fld>
            <a:endParaRPr lang="fr-FR" dirty="0"/>
          </a:p>
        </p:txBody>
      </p:sp>
      <p:pic>
        <p:nvPicPr>
          <p:cNvPr id="8" name="Picture 17">
            <a:extLst>
              <a:ext uri="{FF2B5EF4-FFF2-40B4-BE49-F238E27FC236}">
                <a16:creationId xmlns:a16="http://schemas.microsoft.com/office/drawing/2014/main" id="{932555FE-FF4F-7C1F-0DA7-ADE64CED2B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0000" y1="24138" x2="40000" y2="24138"/>
                        <a14:foregroundMark x1="48333" y1="22414" x2="48333" y2="22414"/>
                        <a14:foregroundMark x1="35000" y1="34483" x2="35000" y2="34483"/>
                        <a14:foregroundMark x1="55000" y1="41379" x2="55000" y2="4137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7788" y="2671470"/>
            <a:ext cx="370858" cy="4073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18896310-9AE3-E1A1-2413-132CE15B6256}"/>
              </a:ext>
            </a:extLst>
          </p:cNvPr>
          <p:cNvSpPr/>
          <p:nvPr/>
        </p:nvSpPr>
        <p:spPr>
          <a:xfrm>
            <a:off x="6053794" y="2767269"/>
            <a:ext cx="270254" cy="19174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r>
              <a:rPr lang="en-US" dirty="0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55FED3F-DFA1-1753-FAAE-9FC7F34EE5C9}"/>
              </a:ext>
            </a:extLst>
          </p:cNvPr>
          <p:cNvSpPr/>
          <p:nvPr/>
        </p:nvSpPr>
        <p:spPr>
          <a:xfrm>
            <a:off x="4856731" y="3025422"/>
            <a:ext cx="895350" cy="228600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88FF2E9-3F7E-B6BD-E6DE-86D628E7D818}"/>
              </a:ext>
            </a:extLst>
          </p:cNvPr>
          <p:cNvSpPr/>
          <p:nvPr/>
        </p:nvSpPr>
        <p:spPr>
          <a:xfrm>
            <a:off x="370857" y="3948470"/>
            <a:ext cx="307910" cy="27163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r>
              <a:rPr lang="en-US" dirty="0"/>
              <a:t>2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8A6D986-2820-55C0-C90F-0A7804B11D1B}"/>
              </a:ext>
            </a:extLst>
          </p:cNvPr>
          <p:cNvCxnSpPr>
            <a:cxnSpLocks/>
          </p:cNvCxnSpPr>
          <p:nvPr/>
        </p:nvCxnSpPr>
        <p:spPr>
          <a:xfrm>
            <a:off x="805780" y="4110953"/>
            <a:ext cx="2066566" cy="0"/>
          </a:xfrm>
          <a:prstGeom prst="straightConnector1">
            <a:avLst/>
          </a:prstGeom>
          <a:ln w="22225">
            <a:solidFill>
              <a:schemeClr val="accent2"/>
            </a:solidFill>
            <a:headEnd type="none"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E9A1BEC9-7356-045C-4509-15D99B3ED032}"/>
              </a:ext>
            </a:extLst>
          </p:cNvPr>
          <p:cNvSpPr/>
          <p:nvPr/>
        </p:nvSpPr>
        <p:spPr>
          <a:xfrm>
            <a:off x="6271105" y="4016868"/>
            <a:ext cx="504826" cy="124726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en-US" dirty="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B14E0A7-1955-C6F7-37E4-43A27B98B7FF}"/>
              </a:ext>
            </a:extLst>
          </p:cNvPr>
          <p:cNvCxnSpPr>
            <a:cxnSpLocks/>
          </p:cNvCxnSpPr>
          <p:nvPr/>
        </p:nvCxnSpPr>
        <p:spPr>
          <a:xfrm flipH="1">
            <a:off x="6953222" y="4383642"/>
            <a:ext cx="1099169" cy="0"/>
          </a:xfrm>
          <a:prstGeom prst="straightConnector1">
            <a:avLst/>
          </a:prstGeom>
          <a:ln w="22225">
            <a:solidFill>
              <a:schemeClr val="accent2"/>
            </a:solidFill>
            <a:headEnd type="none"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79F6FC03-C930-6002-ED8E-5E60F4A314A3}"/>
              </a:ext>
            </a:extLst>
          </p:cNvPr>
          <p:cNvSpPr/>
          <p:nvPr/>
        </p:nvSpPr>
        <p:spPr>
          <a:xfrm>
            <a:off x="2821173" y="4302370"/>
            <a:ext cx="3952428" cy="153460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en-US" sz="600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3260A8E-B999-F68E-3C07-B4FD729D2783}"/>
              </a:ext>
            </a:extLst>
          </p:cNvPr>
          <p:cNvSpPr/>
          <p:nvPr/>
        </p:nvSpPr>
        <p:spPr>
          <a:xfrm>
            <a:off x="6275395" y="5956155"/>
            <a:ext cx="528380" cy="177155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1D70C5D-2888-8309-3A9A-536177B8917A}"/>
              </a:ext>
            </a:extLst>
          </p:cNvPr>
          <p:cNvSpPr/>
          <p:nvPr/>
        </p:nvSpPr>
        <p:spPr>
          <a:xfrm>
            <a:off x="6275395" y="5530407"/>
            <a:ext cx="504823" cy="190995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en-US" dirty="0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38EFDBE-2089-4DC5-2188-F6813FD91EC5}"/>
              </a:ext>
            </a:extLst>
          </p:cNvPr>
          <p:cNvCxnSpPr>
            <a:cxnSpLocks/>
          </p:cNvCxnSpPr>
          <p:nvPr/>
        </p:nvCxnSpPr>
        <p:spPr>
          <a:xfrm>
            <a:off x="2191862" y="4110953"/>
            <a:ext cx="0" cy="1514696"/>
          </a:xfrm>
          <a:prstGeom prst="line">
            <a:avLst/>
          </a:prstGeom>
          <a:ln w="22225">
            <a:solidFill>
              <a:schemeClr val="accent2"/>
            </a:solidFill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F702048-A8EE-29D0-E3F1-77D5ED57F363}"/>
              </a:ext>
            </a:extLst>
          </p:cNvPr>
          <p:cNvCxnSpPr>
            <a:cxnSpLocks/>
          </p:cNvCxnSpPr>
          <p:nvPr/>
        </p:nvCxnSpPr>
        <p:spPr>
          <a:xfrm>
            <a:off x="2191862" y="5624500"/>
            <a:ext cx="752633" cy="0"/>
          </a:xfrm>
          <a:prstGeom prst="straightConnector1">
            <a:avLst/>
          </a:prstGeom>
          <a:ln w="22225">
            <a:solidFill>
              <a:schemeClr val="accent2"/>
            </a:solidFill>
            <a:headEnd type="none"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EF4ADB07-4E40-F164-3882-B15C71EE6FC8}"/>
              </a:ext>
            </a:extLst>
          </p:cNvPr>
          <p:cNvSpPr/>
          <p:nvPr/>
        </p:nvSpPr>
        <p:spPr>
          <a:xfrm>
            <a:off x="8417559" y="4987436"/>
            <a:ext cx="307910" cy="27163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r>
              <a:rPr lang="en-US" dirty="0"/>
              <a:t>3</a:t>
            </a:r>
          </a:p>
        </p:txBody>
      </p:sp>
      <p:pic>
        <p:nvPicPr>
          <p:cNvPr id="32" name="Picture 17">
            <a:extLst>
              <a:ext uri="{FF2B5EF4-FFF2-40B4-BE49-F238E27FC236}">
                <a16:creationId xmlns:a16="http://schemas.microsoft.com/office/drawing/2014/main" id="{A8C58BE3-DC95-A011-DAD9-D90D9BC5DC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0000" y1="24138" x2="40000" y2="24138"/>
                        <a14:foregroundMark x1="48333" y1="22414" x2="48333" y2="22414"/>
                        <a14:foregroundMark x1="35000" y1="34483" x2="35000" y2="34483"/>
                        <a14:foregroundMark x1="55000" y1="41379" x2="55000" y2="4137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880275"/>
            <a:ext cx="370858" cy="4073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" name="Picture 17">
            <a:extLst>
              <a:ext uri="{FF2B5EF4-FFF2-40B4-BE49-F238E27FC236}">
                <a16:creationId xmlns:a16="http://schemas.microsoft.com/office/drawing/2014/main" id="{BB705F8F-5D1E-689A-0780-70CA8A4E28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0000" y1="24138" x2="40000" y2="24138"/>
                        <a14:foregroundMark x1="48333" y1="22414" x2="48333" y2="22414"/>
                        <a14:foregroundMark x1="35000" y1="34483" x2="35000" y2="34483"/>
                        <a14:foregroundMark x1="55000" y1="41379" x2="55000" y2="4137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2990" y="4919587"/>
            <a:ext cx="370858" cy="4073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C055496-5AC1-3758-910F-B94A49C14090}"/>
              </a:ext>
            </a:extLst>
          </p:cNvPr>
          <p:cNvCxnSpPr>
            <a:cxnSpLocks/>
          </p:cNvCxnSpPr>
          <p:nvPr/>
        </p:nvCxnSpPr>
        <p:spPr>
          <a:xfrm>
            <a:off x="8049273" y="4383642"/>
            <a:ext cx="2294" cy="1729421"/>
          </a:xfrm>
          <a:prstGeom prst="line">
            <a:avLst/>
          </a:prstGeom>
          <a:ln w="22225">
            <a:solidFill>
              <a:schemeClr val="accent2"/>
            </a:solidFill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6DD2E6F-990A-A57C-8268-1ECC46306E8A}"/>
              </a:ext>
            </a:extLst>
          </p:cNvPr>
          <p:cNvCxnSpPr>
            <a:cxnSpLocks/>
          </p:cNvCxnSpPr>
          <p:nvPr/>
        </p:nvCxnSpPr>
        <p:spPr>
          <a:xfrm flipH="1">
            <a:off x="6977548" y="6113063"/>
            <a:ext cx="1071725" cy="0"/>
          </a:xfrm>
          <a:prstGeom prst="straightConnector1">
            <a:avLst/>
          </a:prstGeom>
          <a:ln w="22225">
            <a:solidFill>
              <a:schemeClr val="accent2"/>
            </a:solidFill>
            <a:headEnd type="none"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E9FC6898-1A6B-98F5-FE85-253603CF91BF}"/>
              </a:ext>
            </a:extLst>
          </p:cNvPr>
          <p:cNvSpPr txBox="1"/>
          <p:nvPr/>
        </p:nvSpPr>
        <p:spPr>
          <a:xfrm>
            <a:off x="9078403" y="3435068"/>
            <a:ext cx="2471945" cy="110799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11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As a server, our application will have to advertise waiting for connection request from a client. </a:t>
            </a:r>
          </a:p>
          <a:p>
            <a:pPr algn="ctr"/>
            <a:endParaRPr lang="en-US" sz="1100" dirty="0">
              <a:solidFill>
                <a:schemeClr val="tx1">
                  <a:lumMod val="90000"/>
                  <a:lumOff val="10000"/>
                </a:schemeClr>
              </a:solidFill>
            </a:endParaRPr>
          </a:p>
          <a:p>
            <a:pPr algn="ctr"/>
            <a:r>
              <a:rPr lang="en-US" sz="11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Define here your “custom” local name part of advertising frame. 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D6282862-8C94-1D2E-0B99-C745F843E54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5103" y="79159"/>
            <a:ext cx="724817" cy="724817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E967697B-3E2A-CAC3-95FD-E5BC6F6E76F6}"/>
              </a:ext>
            </a:extLst>
          </p:cNvPr>
          <p:cNvGrpSpPr/>
          <p:nvPr/>
        </p:nvGrpSpPr>
        <p:grpSpPr>
          <a:xfrm>
            <a:off x="6268775" y="1969586"/>
            <a:ext cx="5300118" cy="2332783"/>
            <a:chOff x="6721761" y="2445412"/>
            <a:chExt cx="5300118" cy="2332783"/>
          </a:xfrm>
        </p:grpSpPr>
        <p:cxnSp>
          <p:nvCxnSpPr>
            <p:cNvPr id="12" name="Connector: Elbow 11">
              <a:extLst>
                <a:ext uri="{FF2B5EF4-FFF2-40B4-BE49-F238E27FC236}">
                  <a16:creationId xmlns:a16="http://schemas.microsoft.com/office/drawing/2014/main" id="{14563E66-4175-9AFB-EE22-E92D40CF4505}"/>
                </a:ext>
              </a:extLst>
            </p:cNvPr>
            <p:cNvCxnSpPr/>
            <p:nvPr/>
          </p:nvCxnSpPr>
          <p:spPr>
            <a:xfrm flipV="1">
              <a:off x="7406208" y="2628965"/>
              <a:ext cx="2196690" cy="2032252"/>
            </a:xfrm>
            <a:prstGeom prst="bentConnector3">
              <a:avLst/>
            </a:prstGeom>
            <a:ln w="19050">
              <a:solidFill>
                <a:schemeClr val="tx1"/>
              </a:solidFill>
              <a:prstDash val="dash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7197F8F-5378-F9C0-A801-2C2E54337521}"/>
                </a:ext>
              </a:extLst>
            </p:cNvPr>
            <p:cNvSpPr/>
            <p:nvPr/>
          </p:nvSpPr>
          <p:spPr>
            <a:xfrm>
              <a:off x="6721761" y="4636646"/>
              <a:ext cx="504826" cy="141549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buClr>
                  <a:schemeClr val="bg1"/>
                </a:buClr>
              </a:pPr>
              <a:endParaRPr lang="en-US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D8FA583-6E70-7A82-5578-E98A39BF95C6}"/>
                </a:ext>
              </a:extLst>
            </p:cNvPr>
            <p:cNvSpPr/>
            <p:nvPr/>
          </p:nvSpPr>
          <p:spPr>
            <a:xfrm>
              <a:off x="9697085" y="2445412"/>
              <a:ext cx="2324794" cy="39107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buClr>
                  <a:schemeClr val="bg1"/>
                </a:buClr>
              </a:pPr>
              <a:r>
                <a:rPr lang="fr-FR" sz="800" b="1" dirty="0">
                  <a:solidFill>
                    <a:schemeClr val="tx1"/>
                  </a:solidFill>
                </a:rPr>
                <a:t>         </a:t>
              </a:r>
              <a:r>
                <a:rPr lang="fr-FR" sz="800" b="1" dirty="0">
                  <a:solidFill>
                    <a:schemeClr val="bg1"/>
                  </a:solidFill>
                </a:rPr>
                <a:t>Local Name </a:t>
              </a:r>
              <a:r>
                <a:rPr lang="fr-FR" sz="800" b="1" dirty="0" err="1">
                  <a:solidFill>
                    <a:schemeClr val="bg1"/>
                  </a:solidFill>
                </a:rPr>
                <a:t>length</a:t>
              </a:r>
              <a:r>
                <a:rPr lang="fr-FR" sz="800" b="1" dirty="0">
                  <a:solidFill>
                    <a:schemeClr val="bg1"/>
                  </a:solidFill>
                </a:rPr>
                <a:t>  = Local </a:t>
              </a:r>
              <a:r>
                <a:rPr lang="fr-FR" sz="800" b="1" dirty="0" err="1">
                  <a:solidFill>
                    <a:schemeClr val="bg1"/>
                  </a:solidFill>
                </a:rPr>
                <a:t>name</a:t>
              </a:r>
              <a:r>
                <a:rPr lang="fr-FR" sz="800" b="1" dirty="0">
                  <a:solidFill>
                    <a:schemeClr val="bg1"/>
                  </a:solidFill>
                </a:rPr>
                <a:t> + 1 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D423D2D-378B-C426-0E9F-D1DBCE175858}"/>
              </a:ext>
            </a:extLst>
          </p:cNvPr>
          <p:cNvGrpSpPr/>
          <p:nvPr/>
        </p:nvGrpSpPr>
        <p:grpSpPr>
          <a:xfrm>
            <a:off x="9136102" y="5625649"/>
            <a:ext cx="2537641" cy="875686"/>
            <a:chOff x="9136102" y="5625649"/>
            <a:chExt cx="2537641" cy="875686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3ABCD19B-565E-138A-FCCF-24E9006F2E1F}"/>
                </a:ext>
              </a:extLst>
            </p:cNvPr>
            <p:cNvGrpSpPr/>
            <p:nvPr/>
          </p:nvGrpSpPr>
          <p:grpSpPr>
            <a:xfrm>
              <a:off x="9136102" y="5625649"/>
              <a:ext cx="2537641" cy="875686"/>
              <a:chOff x="9136102" y="5625649"/>
              <a:chExt cx="2537641" cy="875686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77CC0201-1B59-F010-046F-44B6D05C64FB}"/>
                  </a:ext>
                </a:extLst>
              </p:cNvPr>
              <p:cNvSpPr/>
              <p:nvPr/>
            </p:nvSpPr>
            <p:spPr>
              <a:xfrm>
                <a:off x="9136102" y="5625649"/>
                <a:ext cx="2537641" cy="39107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buClr>
                    <a:schemeClr val="bg1"/>
                  </a:buClr>
                </a:pPr>
                <a:r>
                  <a:rPr lang="fr-FR" sz="1000" dirty="0">
                    <a:solidFill>
                      <a:schemeClr val="tx1"/>
                    </a:solidFill>
                  </a:rPr>
                  <a:t>          </a:t>
                </a:r>
                <a:r>
                  <a:rPr lang="fr-FR" sz="1000" b="1" dirty="0">
                    <a:solidFill>
                      <a:schemeClr val="bg1"/>
                    </a:solidFill>
                  </a:rPr>
                  <a:t>Local Name </a:t>
                </a:r>
                <a:r>
                  <a:rPr lang="fr-FR" sz="1000" b="1" u="sng" dirty="0" err="1">
                    <a:solidFill>
                      <a:schemeClr val="bg1"/>
                    </a:solidFill>
                  </a:rPr>
                  <a:t>length</a:t>
                </a:r>
                <a:r>
                  <a:rPr lang="fr-FR" sz="1000" b="1" dirty="0">
                    <a:solidFill>
                      <a:schemeClr val="bg1"/>
                    </a:solidFill>
                  </a:rPr>
                  <a:t> must be &lt; 11</a:t>
                </a:r>
              </a:p>
              <a:p>
                <a:pPr algn="ctr">
                  <a:buClr>
                    <a:schemeClr val="bg1"/>
                  </a:buClr>
                </a:pPr>
                <a:r>
                  <a:rPr lang="fr-FR" sz="800" b="1" dirty="0">
                    <a:solidFill>
                      <a:schemeClr val="bg1"/>
                    </a:solidFill>
                  </a:rPr>
                  <a:t>CubeMx contraints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E8217DE-0ABF-30F6-79B4-286B117EA70C}"/>
                  </a:ext>
                </a:extLst>
              </p:cNvPr>
              <p:cNvSpPr txBox="1"/>
              <p:nvPr/>
            </p:nvSpPr>
            <p:spPr>
              <a:xfrm>
                <a:off x="9287838" y="6247419"/>
                <a:ext cx="2135694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sz="1000" dirty="0"/>
                  <a:t>If not ST Toolbox potential crash </a:t>
                </a:r>
                <a:endParaRPr lang="fr-FR" sz="1000" dirty="0" err="1"/>
              </a:p>
            </p:txBody>
          </p:sp>
        </p:grpSp>
        <p:sp>
          <p:nvSpPr>
            <p:cNvPr id="19" name="Arrow: Striped Right 18">
              <a:extLst>
                <a:ext uri="{FF2B5EF4-FFF2-40B4-BE49-F238E27FC236}">
                  <a16:creationId xmlns:a16="http://schemas.microsoft.com/office/drawing/2014/main" id="{948E9BFC-AFF0-571B-0E8A-A79FA15F7E05}"/>
                </a:ext>
              </a:extLst>
            </p:cNvPr>
            <p:cNvSpPr/>
            <p:nvPr/>
          </p:nvSpPr>
          <p:spPr>
            <a:xfrm rot="5400000">
              <a:off x="10115220" y="6046079"/>
              <a:ext cx="254388" cy="226541"/>
            </a:xfrm>
            <a:prstGeom prst="stripedRightArrow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buClr>
                  <a:schemeClr val="bg1"/>
                </a:buClr>
              </a:pPr>
              <a:endParaRPr lang="fr-FR" dirty="0" err="1"/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85FA844D-8C07-6BE2-E26F-D4E25DD155E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400206" y="5259072"/>
            <a:ext cx="506073" cy="489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981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3" grpId="0" animBg="1"/>
      <p:bldP spid="14" grpId="0" animBg="1"/>
      <p:bldP spid="24" grpId="0" animBg="1"/>
      <p:bldP spid="26" grpId="0" animBg="1"/>
      <p:bldP spid="27" grpId="0" animBg="1"/>
      <p:bldP spid="28" grpId="0" animBg="1"/>
      <p:bldP spid="31" grpId="0" animBg="1"/>
      <p:bldP spid="3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ymail_attachmentId2c92d4c3-a2a2-49ef-8f5d-27ff8f49e52f">
            <a:extLst>
              <a:ext uri="{FF2B5EF4-FFF2-40B4-BE49-F238E27FC236}">
                <a16:creationId xmlns:a16="http://schemas.microsoft.com/office/drawing/2014/main" id="{DE13ED6C-CD57-8FDA-B106-FF16943B2C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066" b="8235"/>
          <a:stretch/>
        </p:blipFill>
        <p:spPr bwMode="auto">
          <a:xfrm>
            <a:off x="147389" y="3817822"/>
            <a:ext cx="2447460" cy="14347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77FD8C9-A13E-4FEA-810F-2CECB1F60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116" y="0"/>
            <a:ext cx="11612182" cy="1305227"/>
          </a:xfrm>
        </p:spPr>
        <p:txBody>
          <a:bodyPr anchor="ctr">
            <a:normAutofit/>
          </a:bodyPr>
          <a:lstStyle/>
          <a:p>
            <a:r>
              <a:rPr lang="en-US" dirty="0"/>
              <a:t>Advertising Elements</a:t>
            </a:r>
            <a:br>
              <a:rPr lang="en-US" dirty="0"/>
            </a:br>
            <a:r>
              <a:rPr lang="en-US" dirty="0"/>
              <a:t>Advertising PDU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29D3B2-D4D6-41EB-BBC3-C7F268071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13285" y="6332434"/>
            <a:ext cx="411111" cy="292622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fld id="{5B31B9E4-8E4D-4C86-BFD7-412B282B373B}" type="slidenum">
              <a:rPr lang="fr-FR" smtClean="0"/>
              <a:pPr>
                <a:spcAft>
                  <a:spcPts val="600"/>
                </a:spcAft>
              </a:pPr>
              <a:t>21</a:t>
            </a:fld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DFE985-9823-F628-D89B-C2BD43550C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3981" y="6217160"/>
            <a:ext cx="494859" cy="505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18AD862-7BF7-9E80-5E67-5994DD5D5BF8}"/>
              </a:ext>
            </a:extLst>
          </p:cNvPr>
          <p:cNvSpPr/>
          <p:nvPr/>
        </p:nvSpPr>
        <p:spPr>
          <a:xfrm>
            <a:off x="214312" y="1487100"/>
            <a:ext cx="806450" cy="3162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Clr>
                <a:schemeClr val="bg1"/>
              </a:buClr>
            </a:pPr>
            <a:r>
              <a:rPr lang="fr-FR" sz="1100" dirty="0"/>
              <a:t>header</a:t>
            </a:r>
          </a:p>
          <a:p>
            <a:pPr algn="ctr">
              <a:buClr>
                <a:schemeClr val="bg1"/>
              </a:buClr>
            </a:pPr>
            <a:r>
              <a:rPr lang="fr-FR" sz="1100" dirty="0"/>
              <a:t>(2 bytes)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F163DD7-688B-C75D-3C0B-99419ED1CFD2}"/>
              </a:ext>
            </a:extLst>
          </p:cNvPr>
          <p:cNvSpPr/>
          <p:nvPr/>
        </p:nvSpPr>
        <p:spPr>
          <a:xfrm>
            <a:off x="1033461" y="1487100"/>
            <a:ext cx="3360737" cy="3162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Clr>
                <a:schemeClr val="bg1"/>
              </a:buClr>
            </a:pPr>
            <a:r>
              <a:rPr lang="fr-FR" sz="1100" dirty="0"/>
              <a:t>payload</a:t>
            </a:r>
          </a:p>
          <a:p>
            <a:pPr algn="ctr">
              <a:buClr>
                <a:schemeClr val="bg1"/>
              </a:buClr>
            </a:pPr>
            <a:r>
              <a:rPr lang="fr-FR" sz="1100" dirty="0"/>
              <a:t>(0….37 bytes)*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156346A-5355-FDE6-F935-A6CF746E3E89}"/>
              </a:ext>
            </a:extLst>
          </p:cNvPr>
          <p:cNvSpPr txBox="1"/>
          <p:nvPr/>
        </p:nvSpPr>
        <p:spPr>
          <a:xfrm>
            <a:off x="4381500" y="1487100"/>
            <a:ext cx="31178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1200" dirty="0"/>
              <a:t>Advertising PDU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5693935-0787-9743-15B7-B990427CC7E9}"/>
              </a:ext>
            </a:extLst>
          </p:cNvPr>
          <p:cNvSpPr/>
          <p:nvPr/>
        </p:nvSpPr>
        <p:spPr>
          <a:xfrm>
            <a:off x="2127249" y="2220951"/>
            <a:ext cx="2748353" cy="3162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Clr>
                <a:schemeClr val="bg1"/>
              </a:buClr>
            </a:pPr>
            <a:r>
              <a:rPr lang="fr-FR" sz="1100" dirty="0"/>
              <a:t>Payload – </a:t>
            </a:r>
            <a:r>
              <a:rPr lang="fr-FR" sz="1100" dirty="0">
                <a:solidFill>
                  <a:schemeClr val="accent4"/>
                </a:solidFill>
              </a:rPr>
              <a:t>Advertising Data</a:t>
            </a:r>
          </a:p>
          <a:p>
            <a:pPr algn="ctr">
              <a:buClr>
                <a:schemeClr val="bg1"/>
              </a:buClr>
            </a:pPr>
            <a:r>
              <a:rPr lang="fr-FR" sz="1100" dirty="0"/>
              <a:t>(0….31 bytes)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F8F4410-67E1-07EB-4EF1-5428B8BC7769}"/>
              </a:ext>
            </a:extLst>
          </p:cNvPr>
          <p:cNvSpPr/>
          <p:nvPr/>
        </p:nvSpPr>
        <p:spPr>
          <a:xfrm>
            <a:off x="1033461" y="2220952"/>
            <a:ext cx="1081086" cy="3162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Clr>
                <a:schemeClr val="bg1"/>
              </a:buClr>
            </a:pPr>
            <a:r>
              <a:rPr lang="fr-FR" sz="1100" dirty="0"/>
              <a:t>device @</a:t>
            </a:r>
          </a:p>
          <a:p>
            <a:pPr algn="ctr">
              <a:buClr>
                <a:schemeClr val="bg1"/>
              </a:buClr>
            </a:pPr>
            <a:r>
              <a:rPr lang="fr-FR" sz="1100" dirty="0"/>
              <a:t>6 bytes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5212E95D-B1CF-FA3B-839B-C609F822723A}"/>
              </a:ext>
            </a:extLst>
          </p:cNvPr>
          <p:cNvSpPr/>
          <p:nvPr/>
        </p:nvSpPr>
        <p:spPr>
          <a:xfrm>
            <a:off x="6218719" y="2142906"/>
            <a:ext cx="5907631" cy="44642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Clr>
                <a:schemeClr val="bg1"/>
              </a:buClr>
            </a:pPr>
            <a:r>
              <a:rPr lang="en-US" sz="1400" dirty="0">
                <a:solidFill>
                  <a:schemeClr val="tx1"/>
                </a:solidFill>
              </a:rPr>
              <a:t>The Advertising Data consists of one or more Advertising Data elements </a:t>
            </a:r>
          </a:p>
          <a:p>
            <a:pPr algn="ctr">
              <a:buClr>
                <a:schemeClr val="bg1"/>
              </a:buClr>
            </a:pPr>
            <a:r>
              <a:rPr lang="en-US" sz="1400" dirty="0">
                <a:solidFill>
                  <a:schemeClr val="tx1"/>
                </a:solidFill>
              </a:rPr>
              <a:t>AD Element/Type are listed </a:t>
            </a:r>
            <a:r>
              <a:rPr lang="en-US" sz="1400" dirty="0">
                <a:solidFill>
                  <a:schemeClr val="tx1"/>
                </a:solidFill>
                <a:hlinkClick r:id="rId5"/>
              </a:rPr>
              <a:t>at Bluetooth SIG website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AA40137-2349-7827-E755-BBDBF8059C43}"/>
              </a:ext>
            </a:extLst>
          </p:cNvPr>
          <p:cNvSpPr/>
          <p:nvPr/>
        </p:nvSpPr>
        <p:spPr>
          <a:xfrm>
            <a:off x="2114547" y="3090244"/>
            <a:ext cx="1133933" cy="3162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Clr>
                <a:schemeClr val="bg1"/>
              </a:buClr>
            </a:pPr>
            <a:r>
              <a:rPr lang="fr-FR" sz="1100" dirty="0"/>
              <a:t>AD </a:t>
            </a:r>
            <a:r>
              <a:rPr lang="fr-FR" sz="1100" dirty="0" err="1"/>
              <a:t>Elements</a:t>
            </a:r>
            <a:r>
              <a:rPr lang="fr-FR" sz="1100" dirty="0"/>
              <a:t> 1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AEF1C781-BD22-37C1-43DA-8E39D9A0E944}"/>
              </a:ext>
            </a:extLst>
          </p:cNvPr>
          <p:cNvSpPr/>
          <p:nvPr/>
        </p:nvSpPr>
        <p:spPr>
          <a:xfrm>
            <a:off x="3175592" y="3918646"/>
            <a:ext cx="618992" cy="3162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Clr>
                <a:schemeClr val="bg1"/>
              </a:buClr>
            </a:pPr>
            <a:r>
              <a:rPr lang="fr-FR" sz="1100" dirty="0"/>
              <a:t>lenght</a:t>
            </a:r>
            <a:endParaRPr lang="fr-FR" sz="1000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5A7F4D92-64CB-B391-7030-A8A04C4EA290}"/>
              </a:ext>
            </a:extLst>
          </p:cNvPr>
          <p:cNvSpPr/>
          <p:nvPr/>
        </p:nvSpPr>
        <p:spPr>
          <a:xfrm>
            <a:off x="3811254" y="3915628"/>
            <a:ext cx="671508" cy="3162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Clr>
                <a:schemeClr val="bg1"/>
              </a:buClr>
            </a:pPr>
            <a:r>
              <a:rPr lang="fr-FR" sz="1000" dirty="0"/>
              <a:t>Ad Type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CAD4CDFD-1045-C58B-C752-5903CDC786A7}"/>
              </a:ext>
            </a:extLst>
          </p:cNvPr>
          <p:cNvSpPr/>
          <p:nvPr/>
        </p:nvSpPr>
        <p:spPr>
          <a:xfrm>
            <a:off x="4499432" y="3915627"/>
            <a:ext cx="2320129" cy="3162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Clr>
                <a:schemeClr val="bg1"/>
              </a:buClr>
            </a:pPr>
            <a:r>
              <a:rPr lang="fr-FR" sz="1100" dirty="0"/>
              <a:t>Data</a:t>
            </a:r>
            <a:endParaRPr lang="fr-FR" sz="1000" dirty="0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DE9D298F-7A25-4448-DC96-9B354224FB80}"/>
              </a:ext>
            </a:extLst>
          </p:cNvPr>
          <p:cNvSpPr/>
          <p:nvPr/>
        </p:nvSpPr>
        <p:spPr>
          <a:xfrm>
            <a:off x="3263560" y="3090243"/>
            <a:ext cx="1130638" cy="3162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Clr>
                <a:schemeClr val="bg1"/>
              </a:buClr>
            </a:pPr>
            <a:r>
              <a:rPr lang="fr-FR" sz="1100" dirty="0"/>
              <a:t>AD </a:t>
            </a:r>
            <a:r>
              <a:rPr lang="fr-FR" sz="1100" dirty="0" err="1"/>
              <a:t>Elements</a:t>
            </a:r>
            <a:r>
              <a:rPr lang="fr-FR" sz="1100" dirty="0"/>
              <a:t> 2</a:t>
            </a:r>
          </a:p>
        </p:txBody>
      </p:sp>
      <p:sp>
        <p:nvSpPr>
          <p:cNvPr id="88" name="Left Brace 87">
            <a:extLst>
              <a:ext uri="{FF2B5EF4-FFF2-40B4-BE49-F238E27FC236}">
                <a16:creationId xmlns:a16="http://schemas.microsoft.com/office/drawing/2014/main" id="{D84380FE-88FC-9F4B-8688-EFC79C0893F3}"/>
              </a:ext>
            </a:extLst>
          </p:cNvPr>
          <p:cNvSpPr/>
          <p:nvPr/>
        </p:nvSpPr>
        <p:spPr>
          <a:xfrm rot="16200000">
            <a:off x="2559710" y="403053"/>
            <a:ext cx="263526" cy="3241266"/>
          </a:xfrm>
          <a:prstGeom prst="leftBrace">
            <a:avLst>
              <a:gd name="adj1" fmla="val 8333"/>
              <a:gd name="adj2" fmla="val 50000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89" name="Left Brace 88">
            <a:extLst>
              <a:ext uri="{FF2B5EF4-FFF2-40B4-BE49-F238E27FC236}">
                <a16:creationId xmlns:a16="http://schemas.microsoft.com/office/drawing/2014/main" id="{D8989D67-0ED0-673D-2F92-E05F0B48104D}"/>
              </a:ext>
            </a:extLst>
          </p:cNvPr>
          <p:cNvSpPr/>
          <p:nvPr/>
        </p:nvSpPr>
        <p:spPr>
          <a:xfrm rot="16200000">
            <a:off x="3373271" y="1378960"/>
            <a:ext cx="263526" cy="2741136"/>
          </a:xfrm>
          <a:prstGeom prst="leftBrace">
            <a:avLst>
              <a:gd name="adj1" fmla="val 8333"/>
              <a:gd name="adj2" fmla="val 50000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90" name="Left Brace 89">
            <a:extLst>
              <a:ext uri="{FF2B5EF4-FFF2-40B4-BE49-F238E27FC236}">
                <a16:creationId xmlns:a16="http://schemas.microsoft.com/office/drawing/2014/main" id="{57B58D9A-DD01-0F11-D183-08C2F325419F}"/>
              </a:ext>
            </a:extLst>
          </p:cNvPr>
          <p:cNvSpPr/>
          <p:nvPr/>
        </p:nvSpPr>
        <p:spPr>
          <a:xfrm rot="16200000">
            <a:off x="3656070" y="3146505"/>
            <a:ext cx="263526" cy="1029159"/>
          </a:xfrm>
          <a:prstGeom prst="leftBrace">
            <a:avLst>
              <a:gd name="adj1" fmla="val 8333"/>
              <a:gd name="adj2" fmla="val 50000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91" name="Arrow: Right 90">
            <a:extLst>
              <a:ext uri="{FF2B5EF4-FFF2-40B4-BE49-F238E27FC236}">
                <a16:creationId xmlns:a16="http://schemas.microsoft.com/office/drawing/2014/main" id="{02247AAC-245F-00DA-FEC5-23CDF69AE32E}"/>
              </a:ext>
            </a:extLst>
          </p:cNvPr>
          <p:cNvSpPr/>
          <p:nvPr/>
        </p:nvSpPr>
        <p:spPr>
          <a:xfrm>
            <a:off x="5342534" y="2220951"/>
            <a:ext cx="633923" cy="268229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Clr>
                <a:schemeClr val="bg1"/>
              </a:buClr>
            </a:pPr>
            <a:endParaRPr lang="fr-FR" sz="2400" dirty="0" err="1"/>
          </a:p>
        </p:txBody>
      </p:sp>
      <p:sp>
        <p:nvSpPr>
          <p:cNvPr id="93" name="Left Brace 92">
            <a:extLst>
              <a:ext uri="{FF2B5EF4-FFF2-40B4-BE49-F238E27FC236}">
                <a16:creationId xmlns:a16="http://schemas.microsoft.com/office/drawing/2014/main" id="{E1BB6E31-ECB5-57CB-D7BB-21173AF6C4E7}"/>
              </a:ext>
            </a:extLst>
          </p:cNvPr>
          <p:cNvSpPr/>
          <p:nvPr/>
        </p:nvSpPr>
        <p:spPr>
          <a:xfrm rot="16200000">
            <a:off x="4902258" y="2680111"/>
            <a:ext cx="263526" cy="3521535"/>
          </a:xfrm>
          <a:prstGeom prst="leftBrace">
            <a:avLst>
              <a:gd name="adj1" fmla="val 8333"/>
              <a:gd name="adj2" fmla="val 50000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592E5963-C253-5F2A-5C50-A9602B0E21D1}"/>
              </a:ext>
            </a:extLst>
          </p:cNvPr>
          <p:cNvSpPr/>
          <p:nvPr/>
        </p:nvSpPr>
        <p:spPr>
          <a:xfrm>
            <a:off x="3253929" y="4636515"/>
            <a:ext cx="546103" cy="316299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Clr>
                <a:schemeClr val="bg1"/>
              </a:buClr>
            </a:pPr>
            <a:r>
              <a:rPr lang="fr-FR" sz="1100" dirty="0"/>
              <a:t>0x08</a:t>
            </a:r>
            <a:endParaRPr lang="fr-FR" sz="1000" dirty="0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5EBEAD84-1CE9-57EF-8F23-EB1C6766C5ED}"/>
              </a:ext>
            </a:extLst>
          </p:cNvPr>
          <p:cNvSpPr/>
          <p:nvPr/>
        </p:nvSpPr>
        <p:spPr>
          <a:xfrm>
            <a:off x="3816703" y="4633497"/>
            <a:ext cx="671508" cy="316299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Clr>
                <a:schemeClr val="bg1"/>
              </a:buClr>
            </a:pPr>
            <a:r>
              <a:rPr lang="fr-FR" sz="1100" dirty="0"/>
              <a:t>0x09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EB8439A2-22BD-1418-02F5-14FBBA059D2C}"/>
              </a:ext>
            </a:extLst>
          </p:cNvPr>
          <p:cNvSpPr/>
          <p:nvPr/>
        </p:nvSpPr>
        <p:spPr>
          <a:xfrm>
            <a:off x="4504881" y="4633496"/>
            <a:ext cx="2320129" cy="316299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Clr>
                <a:schemeClr val="bg1"/>
              </a:buClr>
            </a:pPr>
            <a:r>
              <a:rPr lang="fr-FR" sz="1100" dirty="0"/>
              <a:t>«p2ps_01»</a:t>
            </a:r>
            <a:endParaRPr lang="fr-FR" sz="1000" dirty="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403E1391-E691-E369-630A-E24FA9EBF605}"/>
              </a:ext>
            </a:extLst>
          </p:cNvPr>
          <p:cNvSpPr txBox="1"/>
          <p:nvPr/>
        </p:nvSpPr>
        <p:spPr>
          <a:xfrm>
            <a:off x="5940425" y="5088909"/>
            <a:ext cx="16648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1200" dirty="0"/>
              <a:t>«</a:t>
            </a:r>
            <a:r>
              <a:rPr lang="fr-FR" sz="1200" dirty="0" err="1"/>
              <a:t>my_device</a:t>
            </a:r>
            <a:r>
              <a:rPr lang="fr-FR" sz="1200" dirty="0"/>
              <a:t>»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1F0E84A8-50FE-9F72-F2FF-6C6F664DCCF3}"/>
              </a:ext>
            </a:extLst>
          </p:cNvPr>
          <p:cNvSpPr txBox="1"/>
          <p:nvPr/>
        </p:nvSpPr>
        <p:spPr>
          <a:xfrm>
            <a:off x="4147008" y="5092756"/>
            <a:ext cx="19914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1200" dirty="0"/>
              <a:t>complete local </a:t>
            </a:r>
            <a:r>
              <a:rPr lang="fr-FR" sz="1200" dirty="0" err="1"/>
              <a:t>name</a:t>
            </a:r>
            <a:endParaRPr lang="fr-FR" sz="1200" dirty="0"/>
          </a:p>
          <a:p>
            <a:pPr algn="l"/>
            <a:r>
              <a:rPr lang="fr-FR" sz="1200" dirty="0"/>
              <a:t>Ad Type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1C8B0B84-6BCB-E3A7-4237-110777659FEB}"/>
              </a:ext>
            </a:extLst>
          </p:cNvPr>
          <p:cNvSpPr txBox="1"/>
          <p:nvPr/>
        </p:nvSpPr>
        <p:spPr>
          <a:xfrm>
            <a:off x="3524191" y="5086306"/>
            <a:ext cx="19914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1200" dirty="0"/>
              <a:t>11</a:t>
            </a:r>
          </a:p>
        </p:txBody>
      </p: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26587FB2-EAA5-6DF0-25C9-64F685989BA8}"/>
              </a:ext>
            </a:extLst>
          </p:cNvPr>
          <p:cNvCxnSpPr>
            <a:cxnSpLocks/>
          </p:cNvCxnSpPr>
          <p:nvPr/>
        </p:nvCxnSpPr>
        <p:spPr>
          <a:xfrm>
            <a:off x="5775332" y="5032345"/>
            <a:ext cx="1584" cy="20640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09DB3827-213C-779B-E76F-62777CAE3B44}"/>
              </a:ext>
            </a:extLst>
          </p:cNvPr>
          <p:cNvCxnSpPr>
            <a:cxnSpLocks/>
          </p:cNvCxnSpPr>
          <p:nvPr/>
        </p:nvCxnSpPr>
        <p:spPr>
          <a:xfrm flipH="1">
            <a:off x="5777494" y="5238750"/>
            <a:ext cx="153745" cy="0"/>
          </a:xfrm>
          <a:prstGeom prst="line">
            <a:avLst/>
          </a:prstGeom>
          <a:ln w="1905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3C769761-A938-4035-BCC0-5109E28E362C}"/>
              </a:ext>
            </a:extLst>
          </p:cNvPr>
          <p:cNvCxnSpPr>
            <a:cxnSpLocks/>
          </p:cNvCxnSpPr>
          <p:nvPr/>
        </p:nvCxnSpPr>
        <p:spPr>
          <a:xfrm>
            <a:off x="4024773" y="5020234"/>
            <a:ext cx="1584" cy="20640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B9404858-8C9D-D24A-EEB1-E941AD7BDF72}"/>
              </a:ext>
            </a:extLst>
          </p:cNvPr>
          <p:cNvCxnSpPr>
            <a:cxnSpLocks/>
          </p:cNvCxnSpPr>
          <p:nvPr/>
        </p:nvCxnSpPr>
        <p:spPr>
          <a:xfrm flipH="1">
            <a:off x="4026935" y="5226639"/>
            <a:ext cx="153745" cy="0"/>
          </a:xfrm>
          <a:prstGeom prst="line">
            <a:avLst/>
          </a:prstGeom>
          <a:ln w="1905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C71EB94C-25E4-A56C-A886-388D7E381158}"/>
              </a:ext>
            </a:extLst>
          </p:cNvPr>
          <p:cNvCxnSpPr>
            <a:cxnSpLocks/>
          </p:cNvCxnSpPr>
          <p:nvPr/>
        </p:nvCxnSpPr>
        <p:spPr>
          <a:xfrm>
            <a:off x="3435970" y="5032520"/>
            <a:ext cx="1584" cy="20640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AF4043A5-19A1-5A87-11EC-85B2E348109A}"/>
              </a:ext>
            </a:extLst>
          </p:cNvPr>
          <p:cNvCxnSpPr>
            <a:cxnSpLocks/>
          </p:cNvCxnSpPr>
          <p:nvPr/>
        </p:nvCxnSpPr>
        <p:spPr>
          <a:xfrm flipH="1">
            <a:off x="3438132" y="5238925"/>
            <a:ext cx="153745" cy="0"/>
          </a:xfrm>
          <a:prstGeom prst="line">
            <a:avLst/>
          </a:prstGeom>
          <a:ln w="1905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Rectangle 136">
            <a:extLst>
              <a:ext uri="{FF2B5EF4-FFF2-40B4-BE49-F238E27FC236}">
                <a16:creationId xmlns:a16="http://schemas.microsoft.com/office/drawing/2014/main" id="{B4B6D057-66EE-43E3-255A-1AD92418F94C}"/>
              </a:ext>
            </a:extLst>
          </p:cNvPr>
          <p:cNvSpPr/>
          <p:nvPr/>
        </p:nvSpPr>
        <p:spPr>
          <a:xfrm>
            <a:off x="7712414" y="3656040"/>
            <a:ext cx="3773074" cy="86996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buClr>
                <a:schemeClr val="bg1"/>
              </a:buClr>
            </a:pPr>
            <a:r>
              <a:rPr lang="en-US" sz="1100" b="1" dirty="0">
                <a:solidFill>
                  <a:schemeClr val="tx1"/>
                </a:solidFill>
              </a:rPr>
              <a:t>Most commonly used AD elements :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chemeClr val="tx1"/>
                </a:solidFill>
              </a:rPr>
              <a:t>0x01 = Flags (</a:t>
            </a:r>
            <a:r>
              <a:rPr lang="en-US" sz="1050" b="1" dirty="0">
                <a:solidFill>
                  <a:schemeClr val="tx1"/>
                </a:solidFill>
              </a:rPr>
              <a:t>mandatory for connectable device</a:t>
            </a:r>
            <a:r>
              <a:rPr lang="en-US" sz="1050" dirty="0">
                <a:solidFill>
                  <a:schemeClr val="tx1"/>
                </a:solidFill>
              </a:rPr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chemeClr val="tx1"/>
                </a:solidFill>
              </a:rPr>
              <a:t>0x09 = Complete Local Name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chemeClr val="tx1"/>
                </a:solidFill>
              </a:rPr>
              <a:t>0xFF = Manufacturer Data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38" name="Arrow: Right 137">
            <a:extLst>
              <a:ext uri="{FF2B5EF4-FFF2-40B4-BE49-F238E27FC236}">
                <a16:creationId xmlns:a16="http://schemas.microsoft.com/office/drawing/2014/main" id="{4740A309-91B2-FACD-9697-D6CDFFE083EA}"/>
              </a:ext>
            </a:extLst>
          </p:cNvPr>
          <p:cNvSpPr/>
          <p:nvPr/>
        </p:nvSpPr>
        <p:spPr>
          <a:xfrm>
            <a:off x="7005043" y="3949271"/>
            <a:ext cx="571256" cy="253915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Clr>
                <a:schemeClr val="bg1"/>
              </a:buClr>
            </a:pPr>
            <a:endParaRPr lang="fr-FR" dirty="0" err="1"/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20BBA14C-6736-2BD1-BB30-A32613F6BA0B}"/>
              </a:ext>
            </a:extLst>
          </p:cNvPr>
          <p:cNvSpPr/>
          <p:nvPr/>
        </p:nvSpPr>
        <p:spPr>
          <a:xfrm>
            <a:off x="1382233" y="5904936"/>
            <a:ext cx="9940164" cy="35737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buClr>
                <a:schemeClr val="bg1"/>
              </a:buClr>
            </a:pPr>
            <a:r>
              <a:rPr lang="en-US" dirty="0">
                <a:solidFill>
                  <a:schemeClr val="tx1"/>
                </a:solidFill>
              </a:rPr>
              <a:t>You can push for what you want over the air  ! All data need to be prefix using dedicated Ad Type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4F23821D-4916-1C1D-0AF7-44B7045303E9}"/>
              </a:ext>
            </a:extLst>
          </p:cNvPr>
          <p:cNvSpPr txBox="1"/>
          <p:nvPr/>
        </p:nvSpPr>
        <p:spPr>
          <a:xfrm>
            <a:off x="2586888" y="6407542"/>
            <a:ext cx="691883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* up to 37 bytes in legacy advertising , up to 1650 in case of advertising extension (packet of 250 chained)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7A42956E-82CB-122B-8DC2-559F67902D8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65103" y="79159"/>
            <a:ext cx="724817" cy="72481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2D8F2D4-7EE3-7164-F7BF-EBD15F8F6A4E}"/>
              </a:ext>
            </a:extLst>
          </p:cNvPr>
          <p:cNvSpPr/>
          <p:nvPr/>
        </p:nvSpPr>
        <p:spPr>
          <a:xfrm>
            <a:off x="4409278" y="3090243"/>
            <a:ext cx="1130638" cy="3162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Clr>
                <a:schemeClr val="bg1"/>
              </a:buClr>
            </a:pPr>
            <a:r>
              <a:rPr lang="fr-FR" sz="1100" dirty="0"/>
              <a:t>AD </a:t>
            </a:r>
            <a:r>
              <a:rPr lang="fr-FR" sz="1100" dirty="0" err="1"/>
              <a:t>Elements</a:t>
            </a:r>
            <a:r>
              <a:rPr lang="fr-FR" sz="1100" dirty="0"/>
              <a:t> 3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E908500-57AD-6F84-6D24-34F8B5B84B07}"/>
              </a:ext>
            </a:extLst>
          </p:cNvPr>
          <p:cNvSpPr/>
          <p:nvPr/>
        </p:nvSpPr>
        <p:spPr>
          <a:xfrm>
            <a:off x="5562291" y="3090243"/>
            <a:ext cx="368948" cy="3162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Clr>
                <a:schemeClr val="bg1"/>
              </a:buClr>
            </a:pPr>
            <a:r>
              <a:rPr lang="fr-FR" sz="1100" dirty="0"/>
              <a:t>…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815BEF-AD9D-3A71-2EB5-A7FD00D3FC5E}"/>
              </a:ext>
            </a:extLst>
          </p:cNvPr>
          <p:cNvSpPr txBox="1"/>
          <p:nvPr/>
        </p:nvSpPr>
        <p:spPr>
          <a:xfrm>
            <a:off x="375684" y="4572642"/>
            <a:ext cx="276446" cy="153888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l"/>
            <a:endParaRPr lang="fr-FR" sz="400" dirty="0" err="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6CD577-BBF4-ABFF-9AA3-9FE35E7A6006}"/>
              </a:ext>
            </a:extLst>
          </p:cNvPr>
          <p:cNvSpPr txBox="1"/>
          <p:nvPr/>
        </p:nvSpPr>
        <p:spPr>
          <a:xfrm>
            <a:off x="666055" y="4572642"/>
            <a:ext cx="276446" cy="153888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algn="l"/>
            <a:endParaRPr lang="fr-FR" sz="400" dirty="0" err="1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297393D-88CE-FBB5-7146-688090254006}"/>
              </a:ext>
            </a:extLst>
          </p:cNvPr>
          <p:cNvSpPr txBox="1"/>
          <p:nvPr/>
        </p:nvSpPr>
        <p:spPr>
          <a:xfrm>
            <a:off x="972718" y="4568360"/>
            <a:ext cx="1363585" cy="153888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algn="l"/>
            <a:endParaRPr lang="fr-FR" sz="400" dirty="0" err="1"/>
          </a:p>
        </p:txBody>
      </p:sp>
    </p:spTree>
    <p:extLst>
      <p:ext uri="{BB962C8B-B14F-4D97-AF65-F5344CB8AC3E}">
        <p14:creationId xmlns:p14="http://schemas.microsoft.com/office/powerpoint/2010/main" val="2216079094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058BEE7-AAF3-60FF-1EFE-724468195F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844" y="700130"/>
            <a:ext cx="6892927" cy="5762824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77FD8C9-A13E-4FEA-810F-2CECB1F60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116" y="0"/>
            <a:ext cx="11612182" cy="1305227"/>
          </a:xfrm>
        </p:spPr>
        <p:txBody>
          <a:bodyPr anchor="ctr">
            <a:normAutofit/>
          </a:bodyPr>
          <a:lstStyle/>
          <a:p>
            <a:r>
              <a:rPr lang="en-US" dirty="0"/>
              <a:t>Advertising Elements</a:t>
            </a:r>
            <a:br>
              <a:rPr lang="en-US" dirty="0"/>
            </a:br>
            <a:r>
              <a:rPr lang="en-US" dirty="0"/>
              <a:t>Manufacturer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29D3B2-D4D6-41EB-BBC3-C7F268071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5249" y="6520955"/>
            <a:ext cx="411111" cy="292622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fld id="{5B31B9E4-8E4D-4C86-BFD7-412B282B373B}" type="slidenum">
              <a:rPr lang="fr-FR" smtClean="0"/>
              <a:pPr>
                <a:spcAft>
                  <a:spcPts val="600"/>
                </a:spcAft>
              </a:pPr>
              <a:t>22</a:t>
            </a:fld>
            <a:endParaRPr lang="fr-FR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9F6FC03-C930-6002-ED8E-5E60F4A314A3}"/>
              </a:ext>
            </a:extLst>
          </p:cNvPr>
          <p:cNvSpPr/>
          <p:nvPr/>
        </p:nvSpPr>
        <p:spPr>
          <a:xfrm>
            <a:off x="6224078" y="5531983"/>
            <a:ext cx="504826" cy="191741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1D70C5D-2888-8309-3A9A-536177B8917A}"/>
              </a:ext>
            </a:extLst>
          </p:cNvPr>
          <p:cNvSpPr/>
          <p:nvPr/>
        </p:nvSpPr>
        <p:spPr>
          <a:xfrm>
            <a:off x="2888560" y="5542716"/>
            <a:ext cx="2753428" cy="170276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9FC6898-1A6B-98F5-FE85-253603CF91BF}"/>
              </a:ext>
            </a:extLst>
          </p:cNvPr>
          <p:cNvSpPr txBox="1"/>
          <p:nvPr/>
        </p:nvSpPr>
        <p:spPr>
          <a:xfrm>
            <a:off x="7243078" y="5123229"/>
            <a:ext cx="4402171" cy="26161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11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Manufacturer Ad Type , with company ID 0x30 (STMicroelectronics)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4C1B2B-0E3C-1698-D764-119131F5AA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42734" y="6270743"/>
            <a:ext cx="494859" cy="505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Arrow: Down 8">
            <a:extLst>
              <a:ext uri="{FF2B5EF4-FFF2-40B4-BE49-F238E27FC236}">
                <a16:creationId xmlns:a16="http://schemas.microsoft.com/office/drawing/2014/main" id="{32EBBCFF-41C8-46F0-F10E-B33DF57EE09D}"/>
              </a:ext>
            </a:extLst>
          </p:cNvPr>
          <p:cNvSpPr/>
          <p:nvPr/>
        </p:nvSpPr>
        <p:spPr>
          <a:xfrm>
            <a:off x="8783274" y="5712992"/>
            <a:ext cx="203200" cy="209547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Clr>
                <a:schemeClr val="bg1"/>
              </a:buClr>
            </a:pPr>
            <a:endParaRPr lang="fr-FR" dirty="0" err="1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D1CD6F2-1413-FD3F-F331-D030007B97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12530">
            <a:off x="7266115" y="5518772"/>
            <a:ext cx="625652" cy="80552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8C73B50-885C-814F-2DF0-B87D20B8E530}"/>
              </a:ext>
            </a:extLst>
          </p:cNvPr>
          <p:cNvSpPr txBox="1"/>
          <p:nvPr/>
        </p:nvSpPr>
        <p:spPr>
          <a:xfrm>
            <a:off x="8033921" y="6032067"/>
            <a:ext cx="2820483" cy="43088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11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Allow to detect device as an ST device and to connect as P2P profile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F21FFD22-292A-7353-09E2-2F57524C22D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5103" y="79159"/>
            <a:ext cx="724817" cy="72481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BA1B8C9-F013-CAE4-7FCF-00728149A038}"/>
              </a:ext>
            </a:extLst>
          </p:cNvPr>
          <p:cNvSpPr/>
          <p:nvPr/>
        </p:nvSpPr>
        <p:spPr>
          <a:xfrm>
            <a:off x="6224078" y="5805727"/>
            <a:ext cx="504826" cy="191741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19B5DD7-245C-FBE5-1F79-2DECAE1E072A}"/>
              </a:ext>
            </a:extLst>
          </p:cNvPr>
          <p:cNvSpPr/>
          <p:nvPr/>
        </p:nvSpPr>
        <p:spPr>
          <a:xfrm>
            <a:off x="6223430" y="5990043"/>
            <a:ext cx="504826" cy="169416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250245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8" grpId="0" animBg="1"/>
      <p:bldP spid="36" grpId="0" animBg="1"/>
      <p:bldP spid="12" grpId="0" animBg="1"/>
      <p:bldP spid="8" grpId="0" animBg="1"/>
      <p:bldP spid="10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7D0F1E2C-4EF3-D80C-4113-897B9328C6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2892" y="978987"/>
            <a:ext cx="6743226" cy="4901613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56143B56-E675-8CBB-5E16-866CED0D8C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Customize Device Name</a:t>
            </a:r>
            <a:endParaRPr lang="fr-FR" dirty="0"/>
          </a:p>
        </p:txBody>
      </p:sp>
      <p:pic>
        <p:nvPicPr>
          <p:cNvPr id="10" name="Picture 17">
            <a:extLst>
              <a:ext uri="{FF2B5EF4-FFF2-40B4-BE49-F238E27FC236}">
                <a16:creationId xmlns:a16="http://schemas.microsoft.com/office/drawing/2014/main" id="{FC48C75F-D483-A6C3-9464-DF71C463C9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0000" y1="24138" x2="40000" y2="24138"/>
                        <a14:foregroundMark x1="48333" y1="22414" x2="48333" y2="22414"/>
                        <a14:foregroundMark x1="35000" y1="34483" x2="35000" y2="34483"/>
                        <a14:foregroundMark x1="55000" y1="41379" x2="55000" y2="4137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9267" y="2323167"/>
            <a:ext cx="422630" cy="464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834F6346-319E-7C14-7D98-1B6D8B4327A1}"/>
              </a:ext>
            </a:extLst>
          </p:cNvPr>
          <p:cNvSpPr/>
          <p:nvPr/>
        </p:nvSpPr>
        <p:spPr>
          <a:xfrm>
            <a:off x="4461897" y="2419415"/>
            <a:ext cx="307981" cy="27169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r>
              <a:rPr lang="en-US" dirty="0"/>
              <a:t>1</a:t>
            </a:r>
          </a:p>
        </p:txBody>
      </p:sp>
      <p:pic>
        <p:nvPicPr>
          <p:cNvPr id="13" name="Picture 17">
            <a:extLst>
              <a:ext uri="{FF2B5EF4-FFF2-40B4-BE49-F238E27FC236}">
                <a16:creationId xmlns:a16="http://schemas.microsoft.com/office/drawing/2014/main" id="{FFEBD3A0-DF37-FA91-C504-1B61D9B0AD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0000" y1="24138" x2="40000" y2="24138"/>
                        <a14:foregroundMark x1="48333" y1="22414" x2="48333" y2="22414"/>
                        <a14:foregroundMark x1="35000" y1="34483" x2="35000" y2="34483"/>
                        <a14:foregroundMark x1="55000" y1="41379" x2="55000" y2="4137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677" y="5389263"/>
            <a:ext cx="422630" cy="464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FAC65D48-6757-A3D8-39F4-2C47C4FFE0FB}"/>
              </a:ext>
            </a:extLst>
          </p:cNvPr>
          <p:cNvSpPr/>
          <p:nvPr/>
        </p:nvSpPr>
        <p:spPr>
          <a:xfrm>
            <a:off x="1275307" y="5485512"/>
            <a:ext cx="307981" cy="27169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r>
              <a:rPr lang="en-US" dirty="0"/>
              <a:t>2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CF93B3E-5B5E-B9BC-6CD9-5DA0E7D27BF7}"/>
              </a:ext>
            </a:extLst>
          </p:cNvPr>
          <p:cNvCxnSpPr>
            <a:cxnSpLocks/>
          </p:cNvCxnSpPr>
          <p:nvPr/>
        </p:nvCxnSpPr>
        <p:spPr>
          <a:xfrm>
            <a:off x="1865042" y="5645622"/>
            <a:ext cx="2281525" cy="0"/>
          </a:xfrm>
          <a:prstGeom prst="straightConnector1">
            <a:avLst/>
          </a:prstGeom>
          <a:ln w="22225">
            <a:solidFill>
              <a:schemeClr val="accent2"/>
            </a:solidFill>
            <a:headEnd type="none"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2F1261E4-3576-3FAC-49B2-35DE7326C6EE}"/>
              </a:ext>
            </a:extLst>
          </p:cNvPr>
          <p:cNvSpPr/>
          <p:nvPr/>
        </p:nvSpPr>
        <p:spPr>
          <a:xfrm>
            <a:off x="4104397" y="2795431"/>
            <a:ext cx="792416" cy="268624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31975DA-C3F1-5756-01FB-5830A691571A}"/>
              </a:ext>
            </a:extLst>
          </p:cNvPr>
          <p:cNvSpPr/>
          <p:nvPr/>
        </p:nvSpPr>
        <p:spPr>
          <a:xfrm>
            <a:off x="4235300" y="5620975"/>
            <a:ext cx="3419375" cy="136236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B174D-3D55-26DA-EC11-2C80A63B40C0}"/>
              </a:ext>
            </a:extLst>
          </p:cNvPr>
          <p:cNvSpPr/>
          <p:nvPr/>
        </p:nvSpPr>
        <p:spPr>
          <a:xfrm>
            <a:off x="9409392" y="4338951"/>
            <a:ext cx="1984650" cy="40733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r>
              <a:rPr lang="fr-FR" sz="800" b="1" dirty="0">
                <a:solidFill>
                  <a:schemeClr val="tx1"/>
                </a:solidFill>
              </a:rPr>
              <a:t>set same Device name = Local Name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86A9AA9-62EE-0530-1F71-E08C2A3794A6}"/>
              </a:ext>
            </a:extLst>
          </p:cNvPr>
          <p:cNvSpPr/>
          <p:nvPr/>
        </p:nvSpPr>
        <p:spPr>
          <a:xfrm>
            <a:off x="2468323" y="6054736"/>
            <a:ext cx="8140935" cy="40733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r>
              <a:rPr lang="fr-FR" sz="1000" dirty="0">
                <a:solidFill>
                  <a:schemeClr val="tx1"/>
                </a:solidFill>
              </a:rPr>
              <a:t>iOS displays Local Name (advertising data) prior to a 1st connexion. </a:t>
            </a:r>
          </a:p>
          <a:p>
            <a:pPr algn="ctr">
              <a:buClr>
                <a:schemeClr val="bg1"/>
              </a:buClr>
            </a:pPr>
            <a:r>
              <a:rPr lang="fr-FR" sz="1000" dirty="0">
                <a:solidFill>
                  <a:schemeClr val="tx1"/>
                </a:solidFill>
              </a:rPr>
              <a:t>After a 1st connexion iOS displays Device name (thanks to look up table : associates BLE MAC @ &amp; Device Name)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7D848B5D-AED4-75A0-E62A-4B28E78A74B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5103" y="79159"/>
            <a:ext cx="724817" cy="724817"/>
          </a:xfrm>
          <a:prstGeom prst="rect">
            <a:avLst/>
          </a:prstGeom>
        </p:spPr>
      </p:pic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288B328F-D48E-BC90-CADA-DEF6C4927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13285" y="6332434"/>
            <a:ext cx="411111" cy="292622"/>
          </a:xfrm>
        </p:spPr>
        <p:txBody>
          <a:bodyPr/>
          <a:lstStyle/>
          <a:p>
            <a:fld id="{5B31B9E4-8E4D-4C86-BFD7-412B282B373B}" type="slidenum">
              <a:rPr lang="fr-FR" smtClean="0"/>
              <a:pPr/>
              <a:t>23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53413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5" grpId="0" animBg="1"/>
      <p:bldP spid="22" grpId="0" animBg="1"/>
      <p:bldP spid="5" grpId="0" animBg="1"/>
      <p:bldP spid="6" grpId="0" animBg="1"/>
      <p:bldP spid="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9BC203E-955E-4260-A5D2-98E8EFCE62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634" y="1468417"/>
            <a:ext cx="10171814" cy="4257433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7882AC5-3EBB-6679-929E-8763D5734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Platform Settings</a:t>
            </a:r>
            <a:br>
              <a:rPr lang="fr-FR" dirty="0"/>
            </a:br>
            <a:r>
              <a:rPr lang="en-US" dirty="0">
                <a:solidFill>
                  <a:schemeClr val="accent2"/>
                </a:solidFill>
              </a:rPr>
              <a:t>Trace &amp; Logs</a:t>
            </a:r>
            <a:r>
              <a:rPr lang="en-US" dirty="0"/>
              <a:t>: </a:t>
            </a:r>
            <a:r>
              <a:rPr lang="fr-FR" dirty="0"/>
              <a:t>BSP settings</a:t>
            </a:r>
          </a:p>
        </p:txBody>
      </p:sp>
      <p:pic>
        <p:nvPicPr>
          <p:cNvPr id="6" name="Picture 17">
            <a:extLst>
              <a:ext uri="{FF2B5EF4-FFF2-40B4-BE49-F238E27FC236}">
                <a16:creationId xmlns:a16="http://schemas.microsoft.com/office/drawing/2014/main" id="{F2E4B935-4C0B-08A8-2FE3-FFC7113557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0000" y1="24138" x2="40000" y2="24138"/>
                        <a14:foregroundMark x1="48333" y1="22414" x2="48333" y2="22414"/>
                        <a14:foregroundMark x1="35000" y1="34483" x2="35000" y2="34483"/>
                        <a14:foregroundMark x1="55000" y1="41379" x2="55000" y2="4137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7219" y="3845312"/>
            <a:ext cx="443574" cy="4872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76F2AEE6-AA0D-D598-A168-D704179CB569}"/>
              </a:ext>
            </a:extLst>
          </p:cNvPr>
          <p:cNvSpPr/>
          <p:nvPr/>
        </p:nvSpPr>
        <p:spPr>
          <a:xfrm>
            <a:off x="8360793" y="3953063"/>
            <a:ext cx="307981" cy="27169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r>
              <a:rPr lang="en-US" dirty="0"/>
              <a:t>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CAC17C3-8155-641F-C580-261980FA5730}"/>
              </a:ext>
            </a:extLst>
          </p:cNvPr>
          <p:cNvSpPr/>
          <p:nvPr/>
        </p:nvSpPr>
        <p:spPr>
          <a:xfrm flipV="1">
            <a:off x="2459020" y="4733442"/>
            <a:ext cx="8294040" cy="362034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en-US" dirty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B4566C27-2094-A94C-1DFF-528629FBD21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5103" y="79159"/>
            <a:ext cx="724817" cy="724817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503D849C-5575-7AAF-F496-75F1DC789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13285" y="6332434"/>
            <a:ext cx="411111" cy="292622"/>
          </a:xfrm>
        </p:spPr>
        <p:txBody>
          <a:bodyPr/>
          <a:lstStyle/>
          <a:p>
            <a:fld id="{5B31B9E4-8E4D-4C86-BFD7-412B282B373B}" type="slidenum">
              <a:rPr lang="fr-FR" smtClean="0"/>
              <a:pPr/>
              <a:t>24</a:t>
            </a:fld>
            <a:endParaRPr lang="fr-FR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242BE3D-2ADB-62F5-F4FD-046A6DF109F2}"/>
              </a:ext>
            </a:extLst>
          </p:cNvPr>
          <p:cNvSpPr/>
          <p:nvPr/>
        </p:nvSpPr>
        <p:spPr>
          <a:xfrm flipV="1">
            <a:off x="6977486" y="4043745"/>
            <a:ext cx="1110347" cy="237632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en-US" sz="105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1D75EE0-C357-8945-235A-6346287C2F95}"/>
              </a:ext>
            </a:extLst>
          </p:cNvPr>
          <p:cNvSpPr/>
          <p:nvPr/>
        </p:nvSpPr>
        <p:spPr>
          <a:xfrm>
            <a:off x="2459020" y="5884469"/>
            <a:ext cx="4066691" cy="40733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r>
              <a:rPr lang="en-US" sz="1100" dirty="0">
                <a:solidFill>
                  <a:schemeClr val="tx1"/>
                </a:solidFill>
              </a:rPr>
              <a:t>Anticipate Logs activation</a:t>
            </a:r>
            <a:endParaRPr lang="fr-FR" sz="1100" dirty="0">
              <a:solidFill>
                <a:schemeClr val="tx1"/>
              </a:solidFill>
            </a:endParaRP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507402E6-3FC1-B753-A0CF-274E2052534E}"/>
              </a:ext>
            </a:extLst>
          </p:cNvPr>
          <p:cNvCxnSpPr>
            <a:cxnSpLocks/>
          </p:cNvCxnSpPr>
          <p:nvPr/>
        </p:nvCxnSpPr>
        <p:spPr>
          <a:xfrm>
            <a:off x="3324447" y="6291804"/>
            <a:ext cx="559981" cy="292622"/>
          </a:xfrm>
          <a:prstGeom prst="bentConnector3">
            <a:avLst>
              <a:gd name="adj1" fmla="val 633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5AF2EAC5-F13E-53AA-A034-CD2FD7C28C1D}"/>
              </a:ext>
            </a:extLst>
          </p:cNvPr>
          <p:cNvSpPr txBox="1"/>
          <p:nvPr/>
        </p:nvSpPr>
        <p:spPr>
          <a:xfrm>
            <a:off x="4026195" y="6438115"/>
            <a:ext cx="49902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dirty="0"/>
              <a:t>Logs activation would require application configuration changes</a:t>
            </a:r>
          </a:p>
        </p:txBody>
      </p:sp>
    </p:spTree>
    <p:extLst>
      <p:ext uri="{BB962C8B-B14F-4D97-AF65-F5344CB8AC3E}">
        <p14:creationId xmlns:p14="http://schemas.microsoft.com/office/powerpoint/2010/main" val="805188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2" grpId="0" animBg="1"/>
      <p:bldP spid="4" grpId="0" animBg="1"/>
      <p:bldP spid="1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9650387-EEA7-3767-9DC5-CAF7874E95F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5784"/>
          <a:stretch/>
        </p:blipFill>
        <p:spPr>
          <a:xfrm>
            <a:off x="1907450" y="1451538"/>
            <a:ext cx="7911799" cy="3955465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7882AC5-3EBB-6679-929E-8763D5734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Configuration</a:t>
            </a:r>
            <a:br>
              <a:rPr lang="fr-FR" dirty="0"/>
            </a:br>
            <a:r>
              <a:rPr lang="en-US" dirty="0">
                <a:solidFill>
                  <a:schemeClr val="accent2"/>
                </a:solidFill>
              </a:rPr>
              <a:t>Disable</a:t>
            </a:r>
            <a:r>
              <a:rPr lang="en-US" dirty="0"/>
              <a:t>: </a:t>
            </a:r>
            <a:r>
              <a:rPr lang="fr-FR" dirty="0"/>
              <a:t>Low Power </a:t>
            </a:r>
          </a:p>
        </p:txBody>
      </p:sp>
      <p:pic>
        <p:nvPicPr>
          <p:cNvPr id="6" name="Picture 17">
            <a:extLst>
              <a:ext uri="{FF2B5EF4-FFF2-40B4-BE49-F238E27FC236}">
                <a16:creationId xmlns:a16="http://schemas.microsoft.com/office/drawing/2014/main" id="{F2E4B935-4C0B-08A8-2FE3-FFC7113557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0000" y1="24138" x2="40000" y2="24138"/>
                        <a14:foregroundMark x1="48333" y1="22414" x2="48333" y2="22414"/>
                        <a14:foregroundMark x1="35000" y1="34483" x2="35000" y2="34483"/>
                        <a14:foregroundMark x1="55000" y1="41379" x2="55000" y2="4137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1320" y="3584127"/>
            <a:ext cx="443574" cy="4872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76F2AEE6-AA0D-D598-A168-D704179CB569}"/>
              </a:ext>
            </a:extLst>
          </p:cNvPr>
          <p:cNvSpPr/>
          <p:nvPr/>
        </p:nvSpPr>
        <p:spPr>
          <a:xfrm>
            <a:off x="7774894" y="3682981"/>
            <a:ext cx="307981" cy="27169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r>
              <a:rPr lang="en-US" dirty="0"/>
              <a:t>1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B4566C27-2094-A94C-1DFF-528629FBD21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5103" y="79159"/>
            <a:ext cx="724817" cy="724817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503D849C-5575-7AAF-F496-75F1DC789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13285" y="6332434"/>
            <a:ext cx="411111" cy="292622"/>
          </a:xfrm>
        </p:spPr>
        <p:txBody>
          <a:bodyPr/>
          <a:lstStyle/>
          <a:p>
            <a:fld id="{5B31B9E4-8E4D-4C86-BFD7-412B282B373B}" type="slidenum">
              <a:rPr lang="fr-FR" smtClean="0"/>
              <a:pPr/>
              <a:t>25</a:t>
            </a:fld>
            <a:endParaRPr lang="fr-FR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242BE3D-2ADB-62F5-F4FD-046A6DF109F2}"/>
              </a:ext>
            </a:extLst>
          </p:cNvPr>
          <p:cNvSpPr/>
          <p:nvPr/>
        </p:nvSpPr>
        <p:spPr>
          <a:xfrm flipV="1">
            <a:off x="6338900" y="3757051"/>
            <a:ext cx="1110347" cy="141356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en-US" sz="105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1D75EE0-C357-8945-235A-6346287C2F95}"/>
              </a:ext>
            </a:extLst>
          </p:cNvPr>
          <p:cNvSpPr/>
          <p:nvPr/>
        </p:nvSpPr>
        <p:spPr>
          <a:xfrm>
            <a:off x="3950195" y="5891573"/>
            <a:ext cx="4066691" cy="40733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r>
              <a:rPr lang="en-US" sz="1100" dirty="0">
                <a:solidFill>
                  <a:schemeClr val="tx1"/>
                </a:solidFill>
              </a:rPr>
              <a:t>As sanity check to avoid debugger connection</a:t>
            </a:r>
            <a:endParaRPr lang="fr-FR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2641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2" grpId="0" animBg="1"/>
      <p:bldP spid="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F4C5AA4-5BE3-E6AE-37BB-84309326617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1720"/>
          <a:stretch/>
        </p:blipFill>
        <p:spPr>
          <a:xfrm>
            <a:off x="1863943" y="846472"/>
            <a:ext cx="6799866" cy="5166644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7882AC5-3EBB-6679-929E-8763D5734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Configuration</a:t>
            </a:r>
            <a:br>
              <a:rPr lang="fr-FR" dirty="0"/>
            </a:br>
            <a:r>
              <a:rPr lang="en-US" dirty="0">
                <a:solidFill>
                  <a:schemeClr val="accent2"/>
                </a:solidFill>
              </a:rPr>
              <a:t>Enable</a:t>
            </a:r>
            <a:r>
              <a:rPr lang="en-US" dirty="0"/>
              <a:t>: </a:t>
            </a:r>
            <a:r>
              <a:rPr lang="fr-FR" dirty="0"/>
              <a:t>TIM16</a:t>
            </a:r>
          </a:p>
        </p:txBody>
      </p:sp>
      <p:pic>
        <p:nvPicPr>
          <p:cNvPr id="6" name="Picture 17">
            <a:extLst>
              <a:ext uri="{FF2B5EF4-FFF2-40B4-BE49-F238E27FC236}">
                <a16:creationId xmlns:a16="http://schemas.microsoft.com/office/drawing/2014/main" id="{F2E4B935-4C0B-08A8-2FE3-FFC7113557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0000" y1="24138" x2="40000" y2="24138"/>
                        <a14:foregroundMark x1="48333" y1="22414" x2="48333" y2="22414"/>
                        <a14:foregroundMark x1="35000" y1="34483" x2="35000" y2="34483"/>
                        <a14:foregroundMark x1="55000" y1="41379" x2="55000" y2="4137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9301" y="1076030"/>
            <a:ext cx="443574" cy="4872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76F2AEE6-AA0D-D598-A168-D704179CB569}"/>
              </a:ext>
            </a:extLst>
          </p:cNvPr>
          <p:cNvSpPr/>
          <p:nvPr/>
        </p:nvSpPr>
        <p:spPr>
          <a:xfrm>
            <a:off x="5692875" y="1183781"/>
            <a:ext cx="307981" cy="27169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r>
              <a:rPr lang="en-US" dirty="0"/>
              <a:t>2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B4566C27-2094-A94C-1DFF-528629FBD21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5103" y="79159"/>
            <a:ext cx="724817" cy="724817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503D849C-5575-7AAF-F496-75F1DC789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13285" y="6332434"/>
            <a:ext cx="411111" cy="292622"/>
          </a:xfrm>
        </p:spPr>
        <p:txBody>
          <a:bodyPr/>
          <a:lstStyle/>
          <a:p>
            <a:fld id="{5B31B9E4-8E4D-4C86-BFD7-412B282B373B}" type="slidenum">
              <a:rPr lang="fr-FR" smtClean="0"/>
              <a:pPr/>
              <a:t>26</a:t>
            </a:fld>
            <a:endParaRPr lang="fr-FR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242BE3D-2ADB-62F5-F4FD-046A6DF109F2}"/>
              </a:ext>
            </a:extLst>
          </p:cNvPr>
          <p:cNvSpPr/>
          <p:nvPr/>
        </p:nvSpPr>
        <p:spPr>
          <a:xfrm flipV="1">
            <a:off x="4270949" y="1305227"/>
            <a:ext cx="1110347" cy="141356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en-US" sz="105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DC80785-B755-0D74-0795-CC2A9BF3AAE4}"/>
              </a:ext>
            </a:extLst>
          </p:cNvPr>
          <p:cNvSpPr/>
          <p:nvPr/>
        </p:nvSpPr>
        <p:spPr>
          <a:xfrm flipV="1">
            <a:off x="1863943" y="5804544"/>
            <a:ext cx="1110347" cy="141356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en-US" sz="1050" dirty="0"/>
          </a:p>
        </p:txBody>
      </p:sp>
      <p:pic>
        <p:nvPicPr>
          <p:cNvPr id="13" name="Picture 17">
            <a:extLst>
              <a:ext uri="{FF2B5EF4-FFF2-40B4-BE49-F238E27FC236}">
                <a16:creationId xmlns:a16="http://schemas.microsoft.com/office/drawing/2014/main" id="{D0BAE7E0-8E6D-D6CD-1534-19A452B5EC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0000" y1="24138" x2="40000" y2="24138"/>
                        <a14:foregroundMark x1="48333" y1="22414" x2="48333" y2="22414"/>
                        <a14:foregroundMark x1="35000" y1="34483" x2="35000" y2="34483"/>
                        <a14:foregroundMark x1="55000" y1="41379" x2="55000" y2="4137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7140" y="5633666"/>
            <a:ext cx="443574" cy="4872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F535B31A-7275-8235-ABD9-3084396586DA}"/>
              </a:ext>
            </a:extLst>
          </p:cNvPr>
          <p:cNvSpPr/>
          <p:nvPr/>
        </p:nvSpPr>
        <p:spPr>
          <a:xfrm>
            <a:off x="3390714" y="5741417"/>
            <a:ext cx="307981" cy="27169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925160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2" grpId="0" animBg="1"/>
      <p:bldP spid="11" grpId="0" animBg="1"/>
      <p:bldP spid="1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B461B-4F0C-423D-88CF-7C866C52E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Configuration completed</a:t>
            </a:r>
            <a:br>
              <a:rPr lang="en-US" dirty="0"/>
            </a:br>
            <a:r>
              <a:rPr lang="en-US" dirty="0"/>
              <a:t>What’s next  : code generation 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C6FF5C-A5C5-C3B2-B0D8-A1941C3B8F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3981" y="6217160"/>
            <a:ext cx="494859" cy="505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98CD5A9-2F32-7F63-EA62-2E0BAF7609AB}"/>
              </a:ext>
            </a:extLst>
          </p:cNvPr>
          <p:cNvSpPr/>
          <p:nvPr/>
        </p:nvSpPr>
        <p:spPr>
          <a:xfrm>
            <a:off x="3056446" y="2385488"/>
            <a:ext cx="6446067" cy="331547"/>
          </a:xfrm>
          <a:prstGeom prst="rect">
            <a:avLst/>
          </a:prstGeom>
          <a:solidFill>
            <a:schemeClr val="tx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Clr>
                <a:schemeClr val="bg1"/>
              </a:buClr>
            </a:pPr>
            <a:r>
              <a:rPr lang="fr-FR" b="1" dirty="0"/>
              <a:t>HW configuration</a:t>
            </a:r>
            <a:endParaRPr lang="en-US" sz="16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D7DE026-B804-B153-6B83-D52BDC8EB2D1}"/>
              </a:ext>
            </a:extLst>
          </p:cNvPr>
          <p:cNvSpPr/>
          <p:nvPr/>
        </p:nvSpPr>
        <p:spPr>
          <a:xfrm>
            <a:off x="3065066" y="3026701"/>
            <a:ext cx="6446067" cy="331547"/>
          </a:xfrm>
          <a:prstGeom prst="rect">
            <a:avLst/>
          </a:prstGeom>
          <a:solidFill>
            <a:schemeClr val="tx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Clr>
                <a:schemeClr val="bg1"/>
              </a:buClr>
            </a:pPr>
            <a:r>
              <a:rPr lang="fr-FR" b="1" dirty="0"/>
              <a:t>BLE parameters configuration</a:t>
            </a:r>
            <a:endParaRPr lang="en-US" sz="16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A6339C1-78F9-2AF6-D4F5-8CA51FD0F4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11133" y="2351236"/>
            <a:ext cx="419100" cy="40005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792DEB9-6CD4-9AD3-40F5-85821839E3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49595" y="2990836"/>
            <a:ext cx="419100" cy="40005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45F246F5-5BA5-075C-F554-4903BE95706D}"/>
              </a:ext>
            </a:extLst>
          </p:cNvPr>
          <p:cNvSpPr/>
          <p:nvPr/>
        </p:nvSpPr>
        <p:spPr>
          <a:xfrm>
            <a:off x="3056444" y="3709189"/>
            <a:ext cx="6446067" cy="331547"/>
          </a:xfrm>
          <a:prstGeom prst="rect">
            <a:avLst/>
          </a:prstGeom>
          <a:solidFill>
            <a:schemeClr val="tx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Clr>
                <a:schemeClr val="bg1"/>
              </a:buClr>
            </a:pPr>
            <a:r>
              <a:rPr lang="fr-FR" b="1" dirty="0"/>
              <a:t>Code generation</a:t>
            </a:r>
            <a:endParaRPr lang="en-US" sz="16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654C152-29A5-04A6-F096-9269CB3EB5B9}"/>
              </a:ext>
            </a:extLst>
          </p:cNvPr>
          <p:cNvSpPr/>
          <p:nvPr/>
        </p:nvSpPr>
        <p:spPr>
          <a:xfrm>
            <a:off x="3065066" y="4380565"/>
            <a:ext cx="6446067" cy="331547"/>
          </a:xfrm>
          <a:prstGeom prst="rect">
            <a:avLst/>
          </a:prstGeom>
          <a:solidFill>
            <a:schemeClr val="tx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Clr>
                <a:schemeClr val="bg1"/>
              </a:buClr>
            </a:pPr>
            <a:r>
              <a:rPr lang="fr-FR" b="1" dirty="0"/>
              <a:t>Application code </a:t>
            </a:r>
            <a:endParaRPr lang="en-US" sz="1600" dirty="0"/>
          </a:p>
        </p:txBody>
      </p:sp>
      <p:sp>
        <p:nvSpPr>
          <p:cNvPr id="22" name="Arrow: Down 21">
            <a:extLst>
              <a:ext uri="{FF2B5EF4-FFF2-40B4-BE49-F238E27FC236}">
                <a16:creationId xmlns:a16="http://schemas.microsoft.com/office/drawing/2014/main" id="{850C0488-6A1A-66A2-F183-4BE5766712A2}"/>
              </a:ext>
            </a:extLst>
          </p:cNvPr>
          <p:cNvSpPr/>
          <p:nvPr/>
        </p:nvSpPr>
        <p:spPr>
          <a:xfrm>
            <a:off x="2346700" y="2385489"/>
            <a:ext cx="419100" cy="2403328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Clr>
                <a:schemeClr val="bg1"/>
              </a:buClr>
            </a:pPr>
            <a:endParaRPr lang="fr-FR" dirty="0" err="1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97D3CB53-227B-604F-7C90-593E05DAF7B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5103" y="79159"/>
            <a:ext cx="724817" cy="724817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FB0C9A1D-6CA3-2AB2-8F54-EB4AA1C7D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13285" y="6332434"/>
            <a:ext cx="411111" cy="292622"/>
          </a:xfrm>
        </p:spPr>
        <p:txBody>
          <a:bodyPr/>
          <a:lstStyle/>
          <a:p>
            <a:fld id="{5B31B9E4-8E4D-4C86-BFD7-412B282B373B}" type="slidenum">
              <a:rPr lang="fr-FR" smtClean="0"/>
              <a:pPr/>
              <a:t>27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108531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50B10-1E78-42AD-B41B-13C092821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  : </a:t>
            </a:r>
            <a:r>
              <a:rPr lang="fr-FR" dirty="0"/>
              <a:t>Code generation and user application 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28551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9407C2E-D98F-6150-38DF-1A01BCED8C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116" y="2159401"/>
            <a:ext cx="6057900" cy="131445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C862D03-22FE-B5ED-D23C-3564F6F951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9440" y="3428123"/>
            <a:ext cx="4916038" cy="1591043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C6539A5-D26D-14E8-35B5-BEA7130F8B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Generation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43D3266B-AA4B-EAF4-7856-D951283FE5B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6673" y="102122"/>
            <a:ext cx="690688" cy="69068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57EDBD7-705D-445A-7C44-562B298A3C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02600" y="4277648"/>
            <a:ext cx="5392398" cy="2010240"/>
          </a:xfrm>
          <a:prstGeom prst="rect">
            <a:avLst/>
          </a:prstGeom>
        </p:spPr>
      </p:pic>
      <p:pic>
        <p:nvPicPr>
          <p:cNvPr id="20" name="Picture 17">
            <a:extLst>
              <a:ext uri="{FF2B5EF4-FFF2-40B4-BE49-F238E27FC236}">
                <a16:creationId xmlns:a16="http://schemas.microsoft.com/office/drawing/2014/main" id="{80E93340-0EED-CAA8-3CAF-3D4E75657A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40000" y1="24138" x2="40000" y2="24138"/>
                        <a14:foregroundMark x1="48333" y1="22414" x2="48333" y2="22414"/>
                        <a14:foregroundMark x1="35000" y1="34483" x2="35000" y2="34483"/>
                        <a14:foregroundMark x1="55000" y1="41379" x2="55000" y2="4137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9078" y="2530703"/>
            <a:ext cx="370944" cy="4074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Oval 20">
            <a:extLst>
              <a:ext uri="{FF2B5EF4-FFF2-40B4-BE49-F238E27FC236}">
                <a16:creationId xmlns:a16="http://schemas.microsoft.com/office/drawing/2014/main" id="{7C95EAFF-58D8-346E-1131-340B635B639F}"/>
              </a:ext>
            </a:extLst>
          </p:cNvPr>
          <p:cNvSpPr/>
          <p:nvPr/>
        </p:nvSpPr>
        <p:spPr>
          <a:xfrm>
            <a:off x="3516285" y="2624839"/>
            <a:ext cx="270317" cy="19178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r>
              <a:rPr lang="en-US" dirty="0"/>
              <a:t>1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72DD8E8-642F-E435-195C-1F43CD53B332}"/>
              </a:ext>
            </a:extLst>
          </p:cNvPr>
          <p:cNvSpPr/>
          <p:nvPr/>
        </p:nvSpPr>
        <p:spPr>
          <a:xfrm>
            <a:off x="2903351" y="2571367"/>
            <a:ext cx="263908" cy="245259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en-US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63D6F280-ECDD-4B6D-554B-EA959584660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00695" y="399310"/>
            <a:ext cx="1954684" cy="1407373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0B290C8-0694-BFC9-F940-F2DCA112FE74}"/>
              </a:ext>
            </a:extLst>
          </p:cNvPr>
          <p:cNvCxnSpPr>
            <a:cxnSpLocks/>
          </p:cNvCxnSpPr>
          <p:nvPr/>
        </p:nvCxnSpPr>
        <p:spPr>
          <a:xfrm flipH="1" flipV="1">
            <a:off x="1794906" y="1755698"/>
            <a:ext cx="1067163" cy="775005"/>
          </a:xfrm>
          <a:prstGeom prst="line">
            <a:avLst/>
          </a:prstGeom>
          <a:ln w="22225"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E47EC59-21C6-A32E-FE34-E3BE7E7022D9}"/>
              </a:ext>
            </a:extLst>
          </p:cNvPr>
          <p:cNvCxnSpPr>
            <a:cxnSpLocks/>
          </p:cNvCxnSpPr>
          <p:nvPr/>
        </p:nvCxnSpPr>
        <p:spPr>
          <a:xfrm flipV="1">
            <a:off x="3167259" y="1747394"/>
            <a:ext cx="588120" cy="783309"/>
          </a:xfrm>
          <a:prstGeom prst="line">
            <a:avLst/>
          </a:prstGeom>
          <a:ln w="22225"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9FE599F6-FC04-FAC9-51EA-17F7B2828D2A}"/>
              </a:ext>
            </a:extLst>
          </p:cNvPr>
          <p:cNvSpPr/>
          <p:nvPr/>
        </p:nvSpPr>
        <p:spPr>
          <a:xfrm>
            <a:off x="2307296" y="721366"/>
            <a:ext cx="797257" cy="804944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90496AE-D41C-38A6-D429-E87F3736E034}"/>
              </a:ext>
            </a:extLst>
          </p:cNvPr>
          <p:cNvSpPr/>
          <p:nvPr/>
        </p:nvSpPr>
        <p:spPr>
          <a:xfrm>
            <a:off x="5540768" y="4647279"/>
            <a:ext cx="997787" cy="294692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en-US"/>
          </a:p>
        </p:txBody>
      </p:sp>
      <p:sp>
        <p:nvSpPr>
          <p:cNvPr id="42" name="Arrow: Bent-Up 41">
            <a:extLst>
              <a:ext uri="{FF2B5EF4-FFF2-40B4-BE49-F238E27FC236}">
                <a16:creationId xmlns:a16="http://schemas.microsoft.com/office/drawing/2014/main" id="{299749EF-2B3A-AA1B-2F31-E024EFEB8AE0}"/>
              </a:ext>
            </a:extLst>
          </p:cNvPr>
          <p:cNvSpPr/>
          <p:nvPr/>
        </p:nvSpPr>
        <p:spPr>
          <a:xfrm rot="5400000">
            <a:off x="1677157" y="3732727"/>
            <a:ext cx="812988" cy="807845"/>
          </a:xfrm>
          <a:prstGeom prst="bent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fr-FR" dirty="0" err="1"/>
          </a:p>
        </p:txBody>
      </p:sp>
      <p:sp>
        <p:nvSpPr>
          <p:cNvPr id="43" name="Arrow: Bent-Up 42">
            <a:extLst>
              <a:ext uri="{FF2B5EF4-FFF2-40B4-BE49-F238E27FC236}">
                <a16:creationId xmlns:a16="http://schemas.microsoft.com/office/drawing/2014/main" id="{B5F9D76C-8E4B-8616-2D68-960185D01A86}"/>
              </a:ext>
            </a:extLst>
          </p:cNvPr>
          <p:cNvSpPr/>
          <p:nvPr/>
        </p:nvSpPr>
        <p:spPr>
          <a:xfrm rot="5400000">
            <a:off x="5856961" y="5000928"/>
            <a:ext cx="812988" cy="807845"/>
          </a:xfrm>
          <a:prstGeom prst="bent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fr-FR" dirty="0" err="1"/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5C1600BC-BC9B-745C-79EC-2D8C2B5BC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13125" y="6332434"/>
            <a:ext cx="411099" cy="292622"/>
          </a:xfrm>
        </p:spPr>
        <p:txBody>
          <a:bodyPr/>
          <a:lstStyle/>
          <a:p>
            <a:fld id="{5B31B9E4-8E4D-4C86-BFD7-412B282B373B}" type="slidenum">
              <a:rPr lang="fr-FR" smtClean="0"/>
              <a:pPr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41503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33" grpId="0" animBg="1"/>
      <p:bldP spid="41" grpId="0" animBg="1"/>
      <p:bldP spid="42" grpId="0" animBg="1"/>
      <p:bldP spid="43" grpId="0" animBg="1"/>
    </p:bldLst>
  </p:timing>
  <p:extLst>
    <p:ext uri="{6950BFC3-D8DA-4A85-94F7-54DA5524770B}">
      <p188:commentRel xmlns:p188="http://schemas.microsoft.com/office/powerpoint/2018/8/main" r:id="rId2"/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FB49D3ED-12A5-44AC-B654-9458A5FBEC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43584" y="2313524"/>
            <a:ext cx="10351308" cy="2702696"/>
          </a:xfrm>
        </p:spPr>
        <p:txBody>
          <a:bodyPr/>
          <a:lstStyle/>
          <a:p>
            <a:r>
              <a:rPr lang="en-US" dirty="0"/>
              <a:t>Hands-on presentation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36252091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B461B-4F0C-423D-88CF-7C866C52E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Configuration completed</a:t>
            </a:r>
            <a:br>
              <a:rPr lang="en-US" dirty="0"/>
            </a:br>
            <a:r>
              <a:rPr lang="en-US" dirty="0"/>
              <a:t>What’s next  : code generation 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C6FF5C-A5C5-C3B2-B0D8-A1941C3B8F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3981" y="6217160"/>
            <a:ext cx="494859" cy="505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98CD5A9-2F32-7F63-EA62-2E0BAF7609AB}"/>
              </a:ext>
            </a:extLst>
          </p:cNvPr>
          <p:cNvSpPr/>
          <p:nvPr/>
        </p:nvSpPr>
        <p:spPr>
          <a:xfrm>
            <a:off x="3056446" y="2385488"/>
            <a:ext cx="6446067" cy="331547"/>
          </a:xfrm>
          <a:prstGeom prst="rect">
            <a:avLst/>
          </a:prstGeom>
          <a:solidFill>
            <a:schemeClr val="tx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Clr>
                <a:schemeClr val="bg1"/>
              </a:buClr>
            </a:pPr>
            <a:r>
              <a:rPr lang="fr-FR" b="1" dirty="0"/>
              <a:t>HW configuration</a:t>
            </a:r>
            <a:endParaRPr lang="en-US" sz="16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D7DE026-B804-B153-6B83-D52BDC8EB2D1}"/>
              </a:ext>
            </a:extLst>
          </p:cNvPr>
          <p:cNvSpPr/>
          <p:nvPr/>
        </p:nvSpPr>
        <p:spPr>
          <a:xfrm>
            <a:off x="3065066" y="3026701"/>
            <a:ext cx="6446067" cy="331547"/>
          </a:xfrm>
          <a:prstGeom prst="rect">
            <a:avLst/>
          </a:prstGeom>
          <a:solidFill>
            <a:schemeClr val="tx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Clr>
                <a:schemeClr val="bg1"/>
              </a:buClr>
            </a:pPr>
            <a:r>
              <a:rPr lang="fr-FR" b="1" dirty="0"/>
              <a:t>BLE parameters configuration</a:t>
            </a:r>
            <a:endParaRPr lang="en-US" sz="16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A6339C1-78F9-2AF6-D4F5-8CA51FD0F4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11133" y="2351236"/>
            <a:ext cx="419100" cy="40005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792DEB9-6CD4-9AD3-40F5-85821839E3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49595" y="2990836"/>
            <a:ext cx="419100" cy="40005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45F246F5-5BA5-075C-F554-4903BE95706D}"/>
              </a:ext>
            </a:extLst>
          </p:cNvPr>
          <p:cNvSpPr/>
          <p:nvPr/>
        </p:nvSpPr>
        <p:spPr>
          <a:xfrm>
            <a:off x="3056444" y="3709189"/>
            <a:ext cx="6446067" cy="331547"/>
          </a:xfrm>
          <a:prstGeom prst="rect">
            <a:avLst/>
          </a:prstGeom>
          <a:solidFill>
            <a:schemeClr val="tx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Clr>
                <a:schemeClr val="bg1"/>
              </a:buClr>
            </a:pPr>
            <a:r>
              <a:rPr lang="fr-FR" b="1" dirty="0"/>
              <a:t>Code generation</a:t>
            </a:r>
            <a:endParaRPr lang="en-US" sz="16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654C152-29A5-04A6-F096-9269CB3EB5B9}"/>
              </a:ext>
            </a:extLst>
          </p:cNvPr>
          <p:cNvSpPr/>
          <p:nvPr/>
        </p:nvSpPr>
        <p:spPr>
          <a:xfrm>
            <a:off x="3065066" y="4380565"/>
            <a:ext cx="6446067" cy="331547"/>
          </a:xfrm>
          <a:prstGeom prst="rect">
            <a:avLst/>
          </a:prstGeom>
          <a:solidFill>
            <a:schemeClr val="tx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Clr>
                <a:schemeClr val="bg1"/>
              </a:buClr>
            </a:pPr>
            <a:r>
              <a:rPr lang="fr-FR" b="1" dirty="0"/>
              <a:t>Application code </a:t>
            </a:r>
            <a:endParaRPr lang="en-US" sz="1600" dirty="0"/>
          </a:p>
        </p:txBody>
      </p:sp>
      <p:sp>
        <p:nvSpPr>
          <p:cNvPr id="22" name="Arrow: Down 21">
            <a:extLst>
              <a:ext uri="{FF2B5EF4-FFF2-40B4-BE49-F238E27FC236}">
                <a16:creationId xmlns:a16="http://schemas.microsoft.com/office/drawing/2014/main" id="{850C0488-6A1A-66A2-F183-4BE5766712A2}"/>
              </a:ext>
            </a:extLst>
          </p:cNvPr>
          <p:cNvSpPr/>
          <p:nvPr/>
        </p:nvSpPr>
        <p:spPr>
          <a:xfrm>
            <a:off x="2346700" y="2385489"/>
            <a:ext cx="419100" cy="2403328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Clr>
                <a:schemeClr val="bg1"/>
              </a:buClr>
            </a:pPr>
            <a:endParaRPr lang="fr-FR" dirty="0" err="1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97D3CB53-227B-604F-7C90-593E05DAF7B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5103" y="79159"/>
            <a:ext cx="724817" cy="7248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6130FEF-BFC9-94AB-A7B2-02AA7F3944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5173" y="3674937"/>
            <a:ext cx="419100" cy="400050"/>
          </a:xfrm>
          <a:prstGeom prst="rect">
            <a:avLst/>
          </a:prstGeom>
        </p:spPr>
      </p:pic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6298AF08-6658-98B7-B17F-5FC88F789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13285" y="6332434"/>
            <a:ext cx="411111" cy="292622"/>
          </a:xfrm>
        </p:spPr>
        <p:txBody>
          <a:bodyPr/>
          <a:lstStyle/>
          <a:p>
            <a:fld id="{5B31B9E4-8E4D-4C86-BFD7-412B282B373B}" type="slidenum">
              <a:rPr lang="fr-FR" smtClean="0"/>
              <a:pPr/>
              <a:t>30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03933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CAC1ED6-B359-3882-5555-0A87133BB5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070" y="1232042"/>
            <a:ext cx="11835326" cy="458907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773030C-BF90-F706-15B5-0441A60F69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Here are our ADV data</a:t>
            </a:r>
            <a:endParaRPr lang="fr-FR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26D8A9C-81AF-5B55-56C2-F049976ADB2D}"/>
              </a:ext>
            </a:extLst>
          </p:cNvPr>
          <p:cNvSpPr/>
          <p:nvPr/>
        </p:nvSpPr>
        <p:spPr>
          <a:xfrm>
            <a:off x="1971746" y="3625814"/>
            <a:ext cx="10135193" cy="683916"/>
          </a:xfrm>
          <a:prstGeom prst="round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fr-FR" err="1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CFC9169E-34EB-F204-4B84-8E69F2BA1E9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6673" y="102122"/>
            <a:ext cx="690688" cy="690688"/>
          </a:xfrm>
          <a:prstGeom prst="rect">
            <a:avLst/>
          </a:prstGeom>
        </p:spPr>
      </p:pic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E6627348-61A8-AEA2-6F30-35891C1787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13285" y="6332434"/>
            <a:ext cx="411111" cy="292622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fld id="{5B31B9E4-8E4D-4C86-BFD7-412B282B373B}" type="slidenum">
              <a:rPr lang="fr-FR" smtClean="0"/>
              <a:pPr>
                <a:spcAft>
                  <a:spcPts val="600"/>
                </a:spcAft>
              </a:pPr>
              <a:t>31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74150010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788E1AC-8EE2-94BB-ACDB-4866EADBF0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103" y="2019470"/>
            <a:ext cx="1971675" cy="325755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B49DE74-A9C3-6C87-E0C8-296D9312B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116" y="52552"/>
            <a:ext cx="11612182" cy="1305227"/>
          </a:xfrm>
        </p:spPr>
        <p:txBody>
          <a:bodyPr/>
          <a:lstStyle/>
          <a:p>
            <a:r>
              <a:rPr lang="fr-FR" dirty="0"/>
              <a:t>Open  Project</a:t>
            </a:r>
            <a:br>
              <a:rPr lang="fr-FR" dirty="0"/>
            </a:br>
            <a:r>
              <a:rPr lang="fr-FR" dirty="0"/>
              <a:t>Add application code to move to discoverable (1/2)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7CD38D50-487E-F9D3-0825-7F8F567A10C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5103" y="79159"/>
            <a:ext cx="724817" cy="724817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E0186C3A-4E64-D687-C288-7CB606E0E77F}"/>
              </a:ext>
            </a:extLst>
          </p:cNvPr>
          <p:cNvSpPr txBox="1"/>
          <p:nvPr/>
        </p:nvSpPr>
        <p:spPr>
          <a:xfrm>
            <a:off x="102858" y="1336546"/>
            <a:ext cx="62534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/>
              <a:t>Set </a:t>
            </a:r>
            <a:r>
              <a:rPr lang="fr-FR" sz="1400" b="1" dirty="0" err="1"/>
              <a:t>device</a:t>
            </a:r>
            <a:r>
              <a:rPr lang="fr-FR" sz="1400" b="1" dirty="0"/>
              <a:t> discoverable at init :</a:t>
            </a:r>
          </a:p>
          <a:p>
            <a:pPr algn="l"/>
            <a:r>
              <a:rPr lang="fr-FR" sz="1400" dirty="0"/>
              <a:t>In app_ble.c &gt; function APP_BLE_Init()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6CFE09F-483C-F431-7D31-A994DD7480C6}"/>
              </a:ext>
            </a:extLst>
          </p:cNvPr>
          <p:cNvSpPr txBox="1"/>
          <p:nvPr/>
        </p:nvSpPr>
        <p:spPr>
          <a:xfrm>
            <a:off x="2938565" y="2019470"/>
            <a:ext cx="8378450" cy="3785652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fr-FR" sz="1200" dirty="0">
                <a:solidFill>
                  <a:schemeClr val="accent2"/>
                </a:solidFill>
              </a:rPr>
              <a:t> /* USER CODE BEGIN APP_BLE_Init_2 */</a:t>
            </a:r>
          </a:p>
          <a:p>
            <a:pPr algn="l"/>
            <a:r>
              <a:rPr lang="fr-FR" sz="12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  </a:t>
            </a:r>
            <a:r>
              <a:rPr lang="fr-FR" sz="1200" dirty="0" err="1">
                <a:solidFill>
                  <a:schemeClr val="tx1">
                    <a:lumMod val="90000"/>
                    <a:lumOff val="10000"/>
                  </a:schemeClr>
                </a:solidFill>
              </a:rPr>
              <a:t>tBleStatus</a:t>
            </a:r>
            <a:r>
              <a:rPr lang="fr-FR" sz="12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 </a:t>
            </a:r>
            <a:r>
              <a:rPr lang="fr-FR" sz="1200" dirty="0" err="1">
                <a:solidFill>
                  <a:schemeClr val="tx1">
                    <a:lumMod val="90000"/>
                    <a:lumOff val="10000"/>
                  </a:schemeClr>
                </a:solidFill>
              </a:rPr>
              <a:t>status</a:t>
            </a:r>
            <a:r>
              <a:rPr lang="fr-FR" sz="12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;</a:t>
            </a:r>
          </a:p>
          <a:p>
            <a:pPr algn="l"/>
            <a:r>
              <a:rPr lang="fr-FR" sz="12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  </a:t>
            </a:r>
            <a:r>
              <a:rPr lang="fr-FR" sz="1200" dirty="0" err="1">
                <a:solidFill>
                  <a:schemeClr val="tx1">
                    <a:lumMod val="90000"/>
                    <a:lumOff val="10000"/>
                  </a:schemeClr>
                </a:solidFill>
              </a:rPr>
              <a:t>status</a:t>
            </a:r>
            <a:r>
              <a:rPr lang="fr-FR" sz="12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 = </a:t>
            </a:r>
            <a:r>
              <a:rPr lang="fr-FR" sz="1200" dirty="0" err="1">
                <a:solidFill>
                  <a:schemeClr val="tx1">
                    <a:lumMod val="90000"/>
                    <a:lumOff val="10000"/>
                  </a:schemeClr>
                </a:solidFill>
              </a:rPr>
              <a:t>aci_gap_set_discoverable</a:t>
            </a:r>
            <a:r>
              <a:rPr lang="fr-FR" sz="12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(ADV_TYPE, ADV_INTERVAL_MIN,ADV_INTERVAL_MAX,</a:t>
            </a:r>
          </a:p>
          <a:p>
            <a:pPr algn="l"/>
            <a:r>
              <a:rPr lang="fr-FR" sz="12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                                             CFG_BD_ADDRESS_TYPE,</a:t>
            </a:r>
          </a:p>
          <a:p>
            <a:pPr algn="l"/>
            <a:r>
              <a:rPr lang="fr-FR" sz="12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                                             ADV_FILTER,</a:t>
            </a:r>
          </a:p>
          <a:p>
            <a:pPr algn="l"/>
            <a:r>
              <a:rPr lang="fr-FR" sz="12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                                             0, 0, 0, 0, 0, 0);</a:t>
            </a:r>
          </a:p>
          <a:p>
            <a:pPr algn="l"/>
            <a:r>
              <a:rPr lang="fr-FR" sz="12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  if (</a:t>
            </a:r>
            <a:r>
              <a:rPr lang="fr-FR" sz="1200" dirty="0" err="1">
                <a:solidFill>
                  <a:schemeClr val="tx1">
                    <a:lumMod val="90000"/>
                    <a:lumOff val="10000"/>
                  </a:schemeClr>
                </a:solidFill>
              </a:rPr>
              <a:t>status</a:t>
            </a:r>
            <a:r>
              <a:rPr lang="fr-FR" sz="12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 != BLE_STATUS_SUCCESS) {</a:t>
            </a:r>
          </a:p>
          <a:p>
            <a:pPr algn="l"/>
            <a:r>
              <a:rPr lang="fr-FR" sz="12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      return;</a:t>
            </a:r>
          </a:p>
          <a:p>
            <a:pPr algn="l"/>
            <a:r>
              <a:rPr lang="fr-FR" sz="12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  }</a:t>
            </a:r>
          </a:p>
          <a:p>
            <a:pPr algn="l"/>
            <a:endParaRPr lang="fr-FR" sz="1200" dirty="0">
              <a:solidFill>
                <a:schemeClr val="tx1">
                  <a:lumMod val="90000"/>
                  <a:lumOff val="10000"/>
                </a:schemeClr>
              </a:solidFill>
            </a:endParaRPr>
          </a:p>
          <a:p>
            <a:pPr algn="l"/>
            <a:r>
              <a:rPr lang="fr-FR" sz="12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  </a:t>
            </a:r>
            <a:r>
              <a:rPr lang="fr-FR" sz="1200" dirty="0" err="1">
                <a:solidFill>
                  <a:schemeClr val="tx1">
                    <a:lumMod val="90000"/>
                    <a:lumOff val="10000"/>
                  </a:schemeClr>
                </a:solidFill>
              </a:rPr>
              <a:t>status</a:t>
            </a:r>
            <a:r>
              <a:rPr lang="fr-FR" sz="12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 = </a:t>
            </a:r>
            <a:r>
              <a:rPr lang="fr-FR" sz="1200" dirty="0" err="1">
                <a:solidFill>
                  <a:schemeClr val="tx1">
                    <a:lumMod val="90000"/>
                    <a:lumOff val="10000"/>
                  </a:schemeClr>
                </a:solidFill>
              </a:rPr>
              <a:t>aci_gap_delete_ad_type</a:t>
            </a:r>
            <a:r>
              <a:rPr lang="fr-FR" sz="12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(AD_TYPE_TX_POWER_LEVEL);</a:t>
            </a:r>
          </a:p>
          <a:p>
            <a:pPr algn="l"/>
            <a:r>
              <a:rPr lang="fr-FR" sz="12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  if (</a:t>
            </a:r>
            <a:r>
              <a:rPr lang="fr-FR" sz="1200" dirty="0" err="1">
                <a:solidFill>
                  <a:schemeClr val="tx1">
                    <a:lumMod val="90000"/>
                    <a:lumOff val="10000"/>
                  </a:schemeClr>
                </a:solidFill>
              </a:rPr>
              <a:t>status</a:t>
            </a:r>
            <a:r>
              <a:rPr lang="fr-FR" sz="12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 != BLE_STATUS_SUCCESS) {</a:t>
            </a:r>
          </a:p>
          <a:p>
            <a:pPr algn="l"/>
            <a:r>
              <a:rPr lang="fr-FR" sz="12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      return;</a:t>
            </a:r>
          </a:p>
          <a:p>
            <a:pPr algn="l"/>
            <a:r>
              <a:rPr lang="fr-FR" sz="12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  }</a:t>
            </a:r>
          </a:p>
          <a:p>
            <a:pPr algn="l"/>
            <a:endParaRPr lang="fr-FR" sz="1200" dirty="0">
              <a:solidFill>
                <a:schemeClr val="tx1">
                  <a:lumMod val="90000"/>
                  <a:lumOff val="10000"/>
                </a:schemeClr>
              </a:solidFill>
            </a:endParaRPr>
          </a:p>
          <a:p>
            <a:pPr algn="l"/>
            <a:r>
              <a:rPr lang="fr-FR" sz="12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  </a:t>
            </a:r>
            <a:r>
              <a:rPr lang="fr-FR" sz="1200" dirty="0" err="1">
                <a:solidFill>
                  <a:schemeClr val="tx1">
                    <a:lumMod val="90000"/>
                    <a:lumOff val="10000"/>
                  </a:schemeClr>
                </a:solidFill>
              </a:rPr>
              <a:t>status</a:t>
            </a:r>
            <a:r>
              <a:rPr lang="fr-FR" sz="12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 = </a:t>
            </a:r>
            <a:r>
              <a:rPr lang="fr-FR" sz="1200" dirty="0" err="1">
                <a:solidFill>
                  <a:schemeClr val="tx1">
                    <a:lumMod val="90000"/>
                    <a:lumOff val="10000"/>
                  </a:schemeClr>
                </a:solidFill>
              </a:rPr>
              <a:t>aci_gap_update_adv_data</a:t>
            </a:r>
            <a:r>
              <a:rPr lang="fr-FR" sz="12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(</a:t>
            </a:r>
            <a:r>
              <a:rPr lang="fr-FR" sz="1200" dirty="0" err="1">
                <a:solidFill>
                  <a:schemeClr val="tx1">
                    <a:lumMod val="90000"/>
                    <a:lumOff val="10000"/>
                  </a:schemeClr>
                </a:solidFill>
              </a:rPr>
              <a:t>sizeof</a:t>
            </a:r>
            <a:r>
              <a:rPr lang="fr-FR" sz="12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(</a:t>
            </a:r>
            <a:r>
              <a:rPr lang="fr-FR" sz="1200" dirty="0" err="1">
                <a:solidFill>
                  <a:schemeClr val="tx1">
                    <a:lumMod val="90000"/>
                    <a:lumOff val="10000"/>
                  </a:schemeClr>
                </a:solidFill>
              </a:rPr>
              <a:t>a_AdvData</a:t>
            </a:r>
            <a:r>
              <a:rPr lang="fr-FR" sz="12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), (uint8_t*) </a:t>
            </a:r>
            <a:r>
              <a:rPr lang="fr-FR" sz="1200" dirty="0" err="1">
                <a:solidFill>
                  <a:schemeClr val="tx1">
                    <a:lumMod val="90000"/>
                    <a:lumOff val="10000"/>
                  </a:schemeClr>
                </a:solidFill>
              </a:rPr>
              <a:t>a_AdvData</a:t>
            </a:r>
            <a:r>
              <a:rPr lang="fr-FR" sz="12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);</a:t>
            </a:r>
          </a:p>
          <a:p>
            <a:pPr algn="l"/>
            <a:r>
              <a:rPr lang="fr-FR" sz="12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  if (</a:t>
            </a:r>
            <a:r>
              <a:rPr lang="fr-FR" sz="1200" dirty="0" err="1">
                <a:solidFill>
                  <a:schemeClr val="tx1">
                    <a:lumMod val="90000"/>
                    <a:lumOff val="10000"/>
                  </a:schemeClr>
                </a:solidFill>
              </a:rPr>
              <a:t>status</a:t>
            </a:r>
            <a:r>
              <a:rPr lang="fr-FR" sz="12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 != BLE_STATUS_SUCCESS) {</a:t>
            </a:r>
          </a:p>
          <a:p>
            <a:pPr algn="l"/>
            <a:r>
              <a:rPr lang="fr-FR" sz="12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      return;</a:t>
            </a:r>
          </a:p>
          <a:p>
            <a:pPr algn="l"/>
            <a:r>
              <a:rPr lang="fr-FR" sz="12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  }</a:t>
            </a:r>
          </a:p>
          <a:p>
            <a:pPr algn="l"/>
            <a:r>
              <a:rPr lang="fr-FR" sz="1200" dirty="0">
                <a:solidFill>
                  <a:schemeClr val="accent2"/>
                </a:solidFill>
              </a:rPr>
              <a:t>  /* USER CODE END APP_BLE_Init_2 */</a:t>
            </a:r>
            <a:endParaRPr lang="fr-FR" sz="1200" i="1" dirty="0">
              <a:solidFill>
                <a:schemeClr val="accent2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55421EB-947D-D859-10A5-9B7A4F535489}"/>
              </a:ext>
            </a:extLst>
          </p:cNvPr>
          <p:cNvSpPr/>
          <p:nvPr/>
        </p:nvSpPr>
        <p:spPr>
          <a:xfrm flipV="1">
            <a:off x="749301" y="4342987"/>
            <a:ext cx="753434" cy="229012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en-US" dirty="0"/>
          </a:p>
        </p:txBody>
      </p:sp>
      <p:graphicFrame>
        <p:nvGraphicFramePr>
          <p:cNvPr id="24" name="Diagram 23">
            <a:extLst>
              <a:ext uri="{FF2B5EF4-FFF2-40B4-BE49-F238E27FC236}">
                <a16:creationId xmlns:a16="http://schemas.microsoft.com/office/drawing/2014/main" id="{57F20B52-48E6-D8AA-A58D-07E5DA3F7285}"/>
              </a:ext>
            </a:extLst>
          </p:cNvPr>
          <p:cNvGraphicFramePr/>
          <p:nvPr/>
        </p:nvGraphicFramePr>
        <p:xfrm>
          <a:off x="300117" y="5964826"/>
          <a:ext cx="11612181" cy="3105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26" name="Arrow: Striped Right 25">
            <a:extLst>
              <a:ext uri="{FF2B5EF4-FFF2-40B4-BE49-F238E27FC236}">
                <a16:creationId xmlns:a16="http://schemas.microsoft.com/office/drawing/2014/main" id="{22FFA17A-E5EE-5EE6-5AB1-A2AC29ABC032}"/>
              </a:ext>
            </a:extLst>
          </p:cNvPr>
          <p:cNvSpPr/>
          <p:nvPr/>
        </p:nvSpPr>
        <p:spPr>
          <a:xfrm>
            <a:off x="2292231" y="3494348"/>
            <a:ext cx="490881" cy="417947"/>
          </a:xfrm>
          <a:prstGeom prst="striped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Clr>
                <a:schemeClr val="bg1"/>
              </a:buClr>
            </a:pPr>
            <a:endParaRPr lang="fr-FR" dirty="0" err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C6411A-73D3-C686-AFC6-FDC1BE4D4090}"/>
              </a:ext>
            </a:extLst>
          </p:cNvPr>
          <p:cNvSpPr txBox="1"/>
          <p:nvPr/>
        </p:nvSpPr>
        <p:spPr>
          <a:xfrm>
            <a:off x="3166730" y="6361069"/>
            <a:ext cx="63334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Please refer to cheatsheet for copy/paste</a:t>
            </a:r>
            <a:endParaRPr lang="fr-FR" dirty="0"/>
          </a:p>
        </p:txBody>
      </p:sp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43FBDFB4-7CC4-54D9-8788-A52774CD1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13285" y="6332434"/>
            <a:ext cx="411111" cy="292622"/>
          </a:xfrm>
        </p:spPr>
        <p:txBody>
          <a:bodyPr/>
          <a:lstStyle/>
          <a:p>
            <a:fld id="{5B31B9E4-8E4D-4C86-BFD7-412B282B373B}" type="slidenum">
              <a:rPr lang="fr-FR" smtClean="0"/>
              <a:pPr/>
              <a:t>32</a:t>
            </a:fld>
            <a:endParaRPr lang="fr-FR" dirty="0"/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C48F2D60-0B6C-7E34-9C47-CD4384AEA4F6}"/>
              </a:ext>
            </a:extLst>
          </p:cNvPr>
          <p:cNvCxnSpPr>
            <a:cxnSpLocks/>
          </p:cNvCxnSpPr>
          <p:nvPr/>
        </p:nvCxnSpPr>
        <p:spPr>
          <a:xfrm>
            <a:off x="7772518" y="3999004"/>
            <a:ext cx="550745" cy="12700"/>
          </a:xfrm>
          <a:prstGeom prst="bentConnector3">
            <a:avLst>
              <a:gd name="adj1" fmla="val -1884"/>
            </a:avLst>
          </a:prstGeom>
          <a:ln w="19050">
            <a:solidFill>
              <a:schemeClr val="accent2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6DF5B56-1C59-924F-D462-0AD04F28DA46}"/>
              </a:ext>
            </a:extLst>
          </p:cNvPr>
          <p:cNvSpPr txBox="1"/>
          <p:nvPr/>
        </p:nvSpPr>
        <p:spPr>
          <a:xfrm>
            <a:off x="8358676" y="3659027"/>
            <a:ext cx="2922926" cy="671513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To accommodate the Advertising payload, remove the Tx power Adv Type set by stack</a:t>
            </a:r>
            <a:endParaRPr lang="fr-FR" sz="1400" dirty="0" err="1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37E4F04-BAB8-072B-42EC-4C9974DC32C6}"/>
              </a:ext>
            </a:extLst>
          </p:cNvPr>
          <p:cNvSpPr txBox="1"/>
          <p:nvPr/>
        </p:nvSpPr>
        <p:spPr>
          <a:xfrm>
            <a:off x="7840610" y="5406081"/>
            <a:ext cx="3440992" cy="3693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r"/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</a:rPr>
              <a:t>Search for “APP_BLE_Init_2”</a:t>
            </a:r>
          </a:p>
        </p:txBody>
      </p:sp>
      <p:pic>
        <p:nvPicPr>
          <p:cNvPr id="11" name="Graphic 10" descr="Magnifying glass with solid fill">
            <a:extLst>
              <a:ext uri="{FF2B5EF4-FFF2-40B4-BE49-F238E27FC236}">
                <a16:creationId xmlns:a16="http://schemas.microsoft.com/office/drawing/2014/main" id="{BC550062-2D48-F443-3A32-84A33F02FA2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863224" y="5406081"/>
            <a:ext cx="369332" cy="369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9651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09CEFE5-C0AA-7BDB-1523-B2CC024E9A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145" y="2116638"/>
            <a:ext cx="1869856" cy="3089328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58B34041-4710-53A3-EA43-A47DA0404D12}"/>
              </a:ext>
            </a:extLst>
          </p:cNvPr>
          <p:cNvSpPr txBox="1"/>
          <p:nvPr/>
        </p:nvSpPr>
        <p:spPr>
          <a:xfrm>
            <a:off x="2182766" y="2427102"/>
            <a:ext cx="7470544" cy="2862322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fr-FR" sz="900" dirty="0">
                <a:solidFill>
                  <a:schemeClr val="accent2"/>
                </a:solidFill>
              </a:rPr>
              <a:t> /* USER CODE BEGIN EVT_DISCONN_COMPLETE */</a:t>
            </a:r>
          </a:p>
          <a:p>
            <a:pPr algn="l"/>
            <a:r>
              <a:rPr lang="fr-FR" sz="9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  </a:t>
            </a:r>
            <a:r>
              <a:rPr lang="fr-FR" sz="900" dirty="0" err="1">
                <a:solidFill>
                  <a:schemeClr val="tx1">
                    <a:lumMod val="90000"/>
                    <a:lumOff val="10000"/>
                  </a:schemeClr>
                </a:solidFill>
              </a:rPr>
              <a:t>tBleStatus</a:t>
            </a:r>
            <a:r>
              <a:rPr lang="fr-FR" sz="9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 </a:t>
            </a:r>
            <a:r>
              <a:rPr lang="fr-FR" sz="900" dirty="0" err="1">
                <a:solidFill>
                  <a:schemeClr val="tx1">
                    <a:lumMod val="90000"/>
                    <a:lumOff val="10000"/>
                  </a:schemeClr>
                </a:solidFill>
              </a:rPr>
              <a:t>status</a:t>
            </a:r>
            <a:r>
              <a:rPr lang="fr-FR" sz="9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;</a:t>
            </a:r>
          </a:p>
          <a:p>
            <a:pPr algn="l"/>
            <a:r>
              <a:rPr lang="fr-FR" sz="9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  </a:t>
            </a:r>
            <a:r>
              <a:rPr lang="fr-FR" sz="900" dirty="0" err="1">
                <a:solidFill>
                  <a:schemeClr val="tx1">
                    <a:lumMod val="90000"/>
                    <a:lumOff val="10000"/>
                  </a:schemeClr>
                </a:solidFill>
              </a:rPr>
              <a:t>status</a:t>
            </a:r>
            <a:r>
              <a:rPr lang="fr-FR" sz="9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 = </a:t>
            </a:r>
            <a:r>
              <a:rPr lang="fr-FR" sz="900" dirty="0" err="1">
                <a:solidFill>
                  <a:schemeClr val="tx1">
                    <a:lumMod val="90000"/>
                    <a:lumOff val="10000"/>
                  </a:schemeClr>
                </a:solidFill>
              </a:rPr>
              <a:t>aci_gap_set_discoverable</a:t>
            </a:r>
            <a:r>
              <a:rPr lang="fr-FR" sz="9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(ADV_TYPE, ADV_INTERVAL_MIN,ADV_INTERVAL_MAX,</a:t>
            </a:r>
          </a:p>
          <a:p>
            <a:pPr algn="l"/>
            <a:r>
              <a:rPr lang="fr-FR" sz="9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                                             CFG_BD_ADDRESS_TYPE,</a:t>
            </a:r>
          </a:p>
          <a:p>
            <a:pPr algn="l"/>
            <a:r>
              <a:rPr lang="fr-FR" sz="9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                                             ADV_FILTER,</a:t>
            </a:r>
          </a:p>
          <a:p>
            <a:pPr algn="l"/>
            <a:r>
              <a:rPr lang="fr-FR" sz="9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                                             0, 0, 0, 0, 0, 0);</a:t>
            </a:r>
          </a:p>
          <a:p>
            <a:pPr algn="l"/>
            <a:r>
              <a:rPr lang="fr-FR" sz="9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  if (</a:t>
            </a:r>
            <a:r>
              <a:rPr lang="fr-FR" sz="900" dirty="0" err="1">
                <a:solidFill>
                  <a:schemeClr val="tx1">
                    <a:lumMod val="90000"/>
                    <a:lumOff val="10000"/>
                  </a:schemeClr>
                </a:solidFill>
              </a:rPr>
              <a:t>status</a:t>
            </a:r>
            <a:r>
              <a:rPr lang="fr-FR" sz="9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 != BLE_STATUS_SUCCESS) {</a:t>
            </a:r>
          </a:p>
          <a:p>
            <a:pPr algn="l"/>
            <a:r>
              <a:rPr lang="fr-FR" sz="9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      LOG_INFO_APP("==&gt;&gt; </a:t>
            </a:r>
            <a:r>
              <a:rPr lang="fr-FR" sz="900" dirty="0" err="1">
                <a:solidFill>
                  <a:schemeClr val="tx1">
                    <a:lumMod val="90000"/>
                    <a:lumOff val="10000"/>
                  </a:schemeClr>
                </a:solidFill>
              </a:rPr>
              <a:t>aci_gap_set_discoverable</a:t>
            </a:r>
            <a:r>
              <a:rPr lang="fr-FR" sz="9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 - fail, </a:t>
            </a:r>
            <a:r>
              <a:rPr lang="fr-FR" sz="900" dirty="0" err="1">
                <a:solidFill>
                  <a:schemeClr val="tx1">
                    <a:lumMod val="90000"/>
                    <a:lumOff val="10000"/>
                  </a:schemeClr>
                </a:solidFill>
              </a:rPr>
              <a:t>result</a:t>
            </a:r>
            <a:r>
              <a:rPr lang="fr-FR" sz="9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: 0x%02X\n", </a:t>
            </a:r>
            <a:r>
              <a:rPr lang="fr-FR" sz="900" dirty="0" err="1">
                <a:solidFill>
                  <a:schemeClr val="tx1">
                    <a:lumMod val="90000"/>
                    <a:lumOff val="10000"/>
                  </a:schemeClr>
                </a:solidFill>
              </a:rPr>
              <a:t>status</a:t>
            </a:r>
            <a:r>
              <a:rPr lang="fr-FR" sz="9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);</a:t>
            </a:r>
          </a:p>
          <a:p>
            <a:pPr algn="l"/>
            <a:r>
              <a:rPr lang="fr-FR" sz="9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  }</a:t>
            </a:r>
          </a:p>
          <a:p>
            <a:pPr algn="l"/>
            <a:endParaRPr lang="fr-FR" sz="900" dirty="0">
              <a:solidFill>
                <a:schemeClr val="tx1">
                  <a:lumMod val="90000"/>
                  <a:lumOff val="10000"/>
                </a:schemeClr>
              </a:solidFill>
            </a:endParaRPr>
          </a:p>
          <a:p>
            <a:pPr algn="l"/>
            <a:r>
              <a:rPr lang="fr-FR" sz="9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  </a:t>
            </a:r>
            <a:r>
              <a:rPr lang="fr-FR" sz="900" dirty="0" err="1">
                <a:solidFill>
                  <a:schemeClr val="tx1">
                    <a:lumMod val="90000"/>
                    <a:lumOff val="10000"/>
                  </a:schemeClr>
                </a:solidFill>
              </a:rPr>
              <a:t>status</a:t>
            </a:r>
            <a:r>
              <a:rPr lang="fr-FR" sz="9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 = </a:t>
            </a:r>
            <a:r>
              <a:rPr lang="fr-FR" sz="900" dirty="0" err="1">
                <a:solidFill>
                  <a:schemeClr val="tx1">
                    <a:lumMod val="90000"/>
                    <a:lumOff val="10000"/>
                  </a:schemeClr>
                </a:solidFill>
              </a:rPr>
              <a:t>aci_gap_delete_ad_type</a:t>
            </a:r>
            <a:r>
              <a:rPr lang="fr-FR" sz="9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(AD_TYPE_TX_POWER_LEVEL);</a:t>
            </a:r>
          </a:p>
          <a:p>
            <a:pPr algn="l"/>
            <a:r>
              <a:rPr lang="fr-FR" sz="9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  if (</a:t>
            </a:r>
            <a:r>
              <a:rPr lang="fr-FR" sz="900" dirty="0" err="1">
                <a:solidFill>
                  <a:schemeClr val="tx1">
                    <a:lumMod val="90000"/>
                    <a:lumOff val="10000"/>
                  </a:schemeClr>
                </a:solidFill>
              </a:rPr>
              <a:t>status</a:t>
            </a:r>
            <a:r>
              <a:rPr lang="fr-FR" sz="9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 != BLE_STATUS_SUCCESS) {</a:t>
            </a:r>
          </a:p>
          <a:p>
            <a:pPr algn="l"/>
            <a:r>
              <a:rPr lang="fr-FR" sz="9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      LOG_INFO_APP("==&gt;&gt; </a:t>
            </a:r>
            <a:r>
              <a:rPr lang="fr-FR" sz="900" dirty="0" err="1">
                <a:solidFill>
                  <a:schemeClr val="tx1">
                    <a:lumMod val="90000"/>
                    <a:lumOff val="10000"/>
                  </a:schemeClr>
                </a:solidFill>
              </a:rPr>
              <a:t>delete</a:t>
            </a:r>
            <a:r>
              <a:rPr lang="fr-FR" sz="9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 </a:t>
            </a:r>
            <a:r>
              <a:rPr lang="fr-FR" sz="900" dirty="0" err="1">
                <a:solidFill>
                  <a:schemeClr val="tx1">
                    <a:lumMod val="90000"/>
                    <a:lumOff val="10000"/>
                  </a:schemeClr>
                </a:solidFill>
              </a:rPr>
              <a:t>tx</a:t>
            </a:r>
            <a:r>
              <a:rPr lang="fr-FR" sz="9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 power </a:t>
            </a:r>
            <a:r>
              <a:rPr lang="fr-FR" sz="900" dirty="0" err="1">
                <a:solidFill>
                  <a:schemeClr val="tx1">
                    <a:lumMod val="90000"/>
                    <a:lumOff val="10000"/>
                  </a:schemeClr>
                </a:solidFill>
              </a:rPr>
              <a:t>level</a:t>
            </a:r>
            <a:r>
              <a:rPr lang="fr-FR" sz="9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 - fail, </a:t>
            </a:r>
            <a:r>
              <a:rPr lang="fr-FR" sz="900" dirty="0" err="1">
                <a:solidFill>
                  <a:schemeClr val="tx1">
                    <a:lumMod val="90000"/>
                    <a:lumOff val="10000"/>
                  </a:schemeClr>
                </a:solidFill>
              </a:rPr>
              <a:t>result</a:t>
            </a:r>
            <a:r>
              <a:rPr lang="fr-FR" sz="9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: 0x%02X\n", </a:t>
            </a:r>
            <a:r>
              <a:rPr lang="fr-FR" sz="900" dirty="0" err="1">
                <a:solidFill>
                  <a:schemeClr val="tx1">
                    <a:lumMod val="90000"/>
                    <a:lumOff val="10000"/>
                  </a:schemeClr>
                </a:solidFill>
              </a:rPr>
              <a:t>status</a:t>
            </a:r>
            <a:r>
              <a:rPr lang="fr-FR" sz="9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);</a:t>
            </a:r>
          </a:p>
          <a:p>
            <a:pPr algn="l"/>
            <a:r>
              <a:rPr lang="fr-FR" sz="9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  }</a:t>
            </a:r>
          </a:p>
          <a:p>
            <a:pPr algn="l"/>
            <a:endParaRPr lang="fr-FR" sz="900" dirty="0">
              <a:solidFill>
                <a:schemeClr val="tx1">
                  <a:lumMod val="90000"/>
                  <a:lumOff val="10000"/>
                </a:schemeClr>
              </a:solidFill>
            </a:endParaRPr>
          </a:p>
          <a:p>
            <a:pPr algn="l"/>
            <a:r>
              <a:rPr lang="fr-FR" sz="9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  </a:t>
            </a:r>
            <a:r>
              <a:rPr lang="fr-FR" sz="900" dirty="0" err="1">
                <a:solidFill>
                  <a:schemeClr val="tx1">
                    <a:lumMod val="90000"/>
                    <a:lumOff val="10000"/>
                  </a:schemeClr>
                </a:solidFill>
              </a:rPr>
              <a:t>status</a:t>
            </a:r>
            <a:r>
              <a:rPr lang="fr-FR" sz="9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 = </a:t>
            </a:r>
            <a:r>
              <a:rPr lang="fr-FR" sz="900" dirty="0" err="1">
                <a:solidFill>
                  <a:schemeClr val="tx1">
                    <a:lumMod val="90000"/>
                    <a:lumOff val="10000"/>
                  </a:schemeClr>
                </a:solidFill>
              </a:rPr>
              <a:t>aci_gap_update_adv_data</a:t>
            </a:r>
            <a:r>
              <a:rPr lang="fr-FR" sz="9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(</a:t>
            </a:r>
            <a:r>
              <a:rPr lang="fr-FR" sz="900" dirty="0" err="1">
                <a:solidFill>
                  <a:schemeClr val="tx1">
                    <a:lumMod val="90000"/>
                    <a:lumOff val="10000"/>
                  </a:schemeClr>
                </a:solidFill>
              </a:rPr>
              <a:t>sizeof</a:t>
            </a:r>
            <a:r>
              <a:rPr lang="fr-FR" sz="9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(</a:t>
            </a:r>
            <a:r>
              <a:rPr lang="fr-FR" sz="900" dirty="0" err="1">
                <a:solidFill>
                  <a:schemeClr val="tx1">
                    <a:lumMod val="90000"/>
                    <a:lumOff val="10000"/>
                  </a:schemeClr>
                </a:solidFill>
              </a:rPr>
              <a:t>a_AdvData</a:t>
            </a:r>
            <a:r>
              <a:rPr lang="fr-FR" sz="9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), (uint8_t*) </a:t>
            </a:r>
            <a:r>
              <a:rPr lang="fr-FR" sz="900" dirty="0" err="1">
                <a:solidFill>
                  <a:schemeClr val="tx1">
                    <a:lumMod val="90000"/>
                    <a:lumOff val="10000"/>
                  </a:schemeClr>
                </a:solidFill>
              </a:rPr>
              <a:t>a_AdvData</a:t>
            </a:r>
            <a:r>
              <a:rPr lang="fr-FR" sz="9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);</a:t>
            </a:r>
          </a:p>
          <a:p>
            <a:pPr algn="l"/>
            <a:r>
              <a:rPr lang="fr-FR" sz="9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  if (</a:t>
            </a:r>
            <a:r>
              <a:rPr lang="fr-FR" sz="900" dirty="0" err="1">
                <a:solidFill>
                  <a:schemeClr val="tx1">
                    <a:lumMod val="90000"/>
                    <a:lumOff val="10000"/>
                  </a:schemeClr>
                </a:solidFill>
              </a:rPr>
              <a:t>status</a:t>
            </a:r>
            <a:r>
              <a:rPr lang="fr-FR" sz="9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 != BLE_STATUS_SUCCESS) {</a:t>
            </a:r>
          </a:p>
          <a:p>
            <a:pPr algn="l"/>
            <a:r>
              <a:rPr lang="fr-FR" sz="9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       LOG_INFO_APP("==&gt;&gt; Start Advertising </a:t>
            </a:r>
            <a:r>
              <a:rPr lang="fr-FR" sz="900" dirty="0" err="1">
                <a:solidFill>
                  <a:schemeClr val="tx1">
                    <a:lumMod val="90000"/>
                    <a:lumOff val="10000"/>
                  </a:schemeClr>
                </a:solidFill>
              </a:rPr>
              <a:t>Failed</a:t>
            </a:r>
            <a:r>
              <a:rPr lang="fr-FR" sz="9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, </a:t>
            </a:r>
            <a:r>
              <a:rPr lang="fr-FR" sz="900" dirty="0" err="1">
                <a:solidFill>
                  <a:schemeClr val="tx1">
                    <a:lumMod val="90000"/>
                    <a:lumOff val="10000"/>
                  </a:schemeClr>
                </a:solidFill>
              </a:rPr>
              <a:t>result</a:t>
            </a:r>
            <a:r>
              <a:rPr lang="fr-FR" sz="9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: 0x%02X\n", </a:t>
            </a:r>
            <a:r>
              <a:rPr lang="fr-FR" sz="900" dirty="0" err="1">
                <a:solidFill>
                  <a:schemeClr val="tx1">
                    <a:lumMod val="90000"/>
                    <a:lumOff val="10000"/>
                  </a:schemeClr>
                </a:solidFill>
              </a:rPr>
              <a:t>status</a:t>
            </a:r>
            <a:r>
              <a:rPr lang="fr-FR" sz="9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);</a:t>
            </a:r>
          </a:p>
          <a:p>
            <a:pPr algn="l"/>
            <a:r>
              <a:rPr lang="fr-FR" sz="9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  }</a:t>
            </a:r>
          </a:p>
          <a:p>
            <a:pPr algn="l"/>
            <a:r>
              <a:rPr lang="fr-FR" sz="900" dirty="0">
                <a:solidFill>
                  <a:schemeClr val="accent2"/>
                </a:solidFill>
              </a:rPr>
              <a:t>     /* USER CODE END EVT_DISCONN_COMPLETE */</a:t>
            </a:r>
            <a:endParaRPr lang="fr-FR" sz="900" i="1" dirty="0">
              <a:solidFill>
                <a:schemeClr val="accent2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5B0BFCC-56DA-6B5C-2F89-86BDD3D66D5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" r="-800" b="66038"/>
          <a:stretch/>
        </p:blipFill>
        <p:spPr>
          <a:xfrm>
            <a:off x="8918693" y="3563363"/>
            <a:ext cx="3227333" cy="1305227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B49DE74-A9C3-6C87-E0C8-296D9312B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116" y="52552"/>
            <a:ext cx="11612182" cy="1305227"/>
          </a:xfrm>
        </p:spPr>
        <p:txBody>
          <a:bodyPr/>
          <a:lstStyle/>
          <a:p>
            <a:r>
              <a:rPr lang="fr-FR" dirty="0"/>
              <a:t>Open  Project</a:t>
            </a:r>
            <a:br>
              <a:rPr lang="fr-FR" dirty="0"/>
            </a:br>
            <a:r>
              <a:rPr lang="fr-FR" dirty="0"/>
              <a:t>Add application code to move to discoverable (2/2)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7CD38D50-487E-F9D3-0825-7F8F567A10C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5103" y="79159"/>
            <a:ext cx="724817" cy="724817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4C0E8717-661A-629D-5D20-DA8214942B40}"/>
              </a:ext>
            </a:extLst>
          </p:cNvPr>
          <p:cNvSpPr txBox="1"/>
          <p:nvPr/>
        </p:nvSpPr>
        <p:spPr>
          <a:xfrm>
            <a:off x="2115679" y="1540448"/>
            <a:ext cx="647510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/>
              <a:t>Set </a:t>
            </a:r>
            <a:r>
              <a:rPr lang="fr-FR" sz="1400" b="1" dirty="0" err="1"/>
              <a:t>device</a:t>
            </a:r>
            <a:r>
              <a:rPr lang="fr-FR" sz="1400" b="1" dirty="0"/>
              <a:t> discoverable </a:t>
            </a:r>
            <a:r>
              <a:rPr lang="en-US" sz="1400" b="1" dirty="0"/>
              <a:t>at disconnection : </a:t>
            </a:r>
          </a:p>
          <a:p>
            <a:r>
              <a:rPr lang="en-US" sz="1400" dirty="0"/>
              <a:t>In </a:t>
            </a:r>
            <a:r>
              <a:rPr lang="en-US" sz="1400" dirty="0" err="1"/>
              <a:t>app_ble.c</a:t>
            </a:r>
            <a:r>
              <a:rPr lang="en-US" sz="1400" dirty="0"/>
              <a:t> &gt; </a:t>
            </a:r>
            <a:r>
              <a:rPr lang="fr-FR" sz="1400" dirty="0" err="1"/>
              <a:t>SVCCTL_App_Notification</a:t>
            </a:r>
            <a:r>
              <a:rPr lang="fr-FR" sz="1400" dirty="0"/>
              <a:t> - HCI_DISCONNECTION_COMPLETE_EVT_CODE</a:t>
            </a:r>
            <a:r>
              <a:rPr lang="en-US" sz="1400" dirty="0"/>
              <a:t> </a:t>
            </a:r>
          </a:p>
        </p:txBody>
      </p:sp>
      <p:sp>
        <p:nvSpPr>
          <p:cNvPr id="41" name="Arrow: Down 40">
            <a:extLst>
              <a:ext uri="{FF2B5EF4-FFF2-40B4-BE49-F238E27FC236}">
                <a16:creationId xmlns:a16="http://schemas.microsoft.com/office/drawing/2014/main" id="{B3F21242-E0DD-F01E-F496-3121D779BBFB}"/>
              </a:ext>
            </a:extLst>
          </p:cNvPr>
          <p:cNvSpPr/>
          <p:nvPr/>
        </p:nvSpPr>
        <p:spPr>
          <a:xfrm>
            <a:off x="5350346" y="5317398"/>
            <a:ext cx="274641" cy="286259"/>
          </a:xfrm>
          <a:prstGeom prst="down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Clr>
                <a:schemeClr val="bg1"/>
              </a:buClr>
            </a:pPr>
            <a:endParaRPr lang="fr-FR" dirty="0" err="1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0D7953A-FDC3-48D6-2079-7D2EB2BB2867}"/>
              </a:ext>
            </a:extLst>
          </p:cNvPr>
          <p:cNvSpPr txBox="1"/>
          <p:nvPr/>
        </p:nvSpPr>
        <p:spPr>
          <a:xfrm>
            <a:off x="2924252" y="5668045"/>
            <a:ext cx="5401470" cy="253916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1050" dirty="0"/>
              <a:t>At disconnection, stack is not moving back to advertising, this is an application decision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55421EB-947D-D859-10A5-9B7A4F535489}"/>
              </a:ext>
            </a:extLst>
          </p:cNvPr>
          <p:cNvSpPr/>
          <p:nvPr/>
        </p:nvSpPr>
        <p:spPr>
          <a:xfrm flipV="1">
            <a:off x="764434" y="4338434"/>
            <a:ext cx="619235" cy="145845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211C153-C698-A8DA-FCCE-AA74C4DF880A}"/>
              </a:ext>
            </a:extLst>
          </p:cNvPr>
          <p:cNvSpPr/>
          <p:nvPr/>
        </p:nvSpPr>
        <p:spPr>
          <a:xfrm>
            <a:off x="9631190" y="3794330"/>
            <a:ext cx="247266" cy="169046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7266161-39F3-9D28-D62A-ABF7D0181FD7}"/>
              </a:ext>
            </a:extLst>
          </p:cNvPr>
          <p:cNvSpPr/>
          <p:nvPr/>
        </p:nvSpPr>
        <p:spPr>
          <a:xfrm>
            <a:off x="9666315" y="3357437"/>
            <a:ext cx="307981" cy="27169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r>
              <a:rPr lang="en-US" dirty="0"/>
              <a:t>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F2FBA1C-E98B-BC5A-6D7D-BC77183139F1}"/>
              </a:ext>
            </a:extLst>
          </p:cNvPr>
          <p:cNvSpPr txBox="1"/>
          <p:nvPr/>
        </p:nvSpPr>
        <p:spPr>
          <a:xfrm>
            <a:off x="9925462" y="3339397"/>
            <a:ext cx="1180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1400" dirty="0"/>
              <a:t>Build</a:t>
            </a:r>
            <a:endParaRPr lang="fr-FR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ED5F4E9-C319-FFBB-F5F7-E2B5A8455927}"/>
              </a:ext>
            </a:extLst>
          </p:cNvPr>
          <p:cNvSpPr/>
          <p:nvPr/>
        </p:nvSpPr>
        <p:spPr>
          <a:xfrm>
            <a:off x="11479590" y="3794330"/>
            <a:ext cx="247266" cy="169046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en-US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9002F24-C95F-2C2B-2597-0E648DFFC6FB}"/>
              </a:ext>
            </a:extLst>
          </p:cNvPr>
          <p:cNvSpPr/>
          <p:nvPr/>
        </p:nvSpPr>
        <p:spPr>
          <a:xfrm>
            <a:off x="11211878" y="3357437"/>
            <a:ext cx="307981" cy="27169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r>
              <a:rPr lang="en-US" dirty="0"/>
              <a:t>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5BB45A3-C425-47D3-3C1C-EEF2A66B0E37}"/>
              </a:ext>
            </a:extLst>
          </p:cNvPr>
          <p:cNvSpPr txBox="1"/>
          <p:nvPr/>
        </p:nvSpPr>
        <p:spPr>
          <a:xfrm>
            <a:off x="11485777" y="3335512"/>
            <a:ext cx="1180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1400" dirty="0"/>
              <a:t>Flash</a:t>
            </a:r>
            <a:endParaRPr lang="fr-FR" dirty="0"/>
          </a:p>
        </p:txBody>
      </p:sp>
      <p:graphicFrame>
        <p:nvGraphicFramePr>
          <p:cNvPr id="24" name="Diagram 23">
            <a:extLst>
              <a:ext uri="{FF2B5EF4-FFF2-40B4-BE49-F238E27FC236}">
                <a16:creationId xmlns:a16="http://schemas.microsoft.com/office/drawing/2014/main" id="{57F20B52-48E6-D8AA-A58D-07E5DA3F728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71833226"/>
              </p:ext>
            </p:extLst>
          </p:nvPr>
        </p:nvGraphicFramePr>
        <p:xfrm>
          <a:off x="300117" y="5964826"/>
          <a:ext cx="11612181" cy="3105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26" name="Arrow: Striped Right 25">
            <a:extLst>
              <a:ext uri="{FF2B5EF4-FFF2-40B4-BE49-F238E27FC236}">
                <a16:creationId xmlns:a16="http://schemas.microsoft.com/office/drawing/2014/main" id="{22FFA17A-E5EE-5EE6-5AB1-A2AC29ABC032}"/>
              </a:ext>
            </a:extLst>
          </p:cNvPr>
          <p:cNvSpPr/>
          <p:nvPr/>
        </p:nvSpPr>
        <p:spPr>
          <a:xfrm>
            <a:off x="1585345" y="4202382"/>
            <a:ext cx="490881" cy="417947"/>
          </a:xfrm>
          <a:prstGeom prst="striped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Clr>
                <a:schemeClr val="bg1"/>
              </a:buClr>
            </a:pPr>
            <a:endParaRPr lang="fr-FR" dirty="0" err="1"/>
          </a:p>
        </p:txBody>
      </p:sp>
      <p:sp>
        <p:nvSpPr>
          <p:cNvPr id="27" name="Arrow: Striped Right 26">
            <a:extLst>
              <a:ext uri="{FF2B5EF4-FFF2-40B4-BE49-F238E27FC236}">
                <a16:creationId xmlns:a16="http://schemas.microsoft.com/office/drawing/2014/main" id="{1278A49C-EDCB-6B1B-1891-749396AADEAA}"/>
              </a:ext>
            </a:extLst>
          </p:cNvPr>
          <p:cNvSpPr/>
          <p:nvPr/>
        </p:nvSpPr>
        <p:spPr>
          <a:xfrm>
            <a:off x="8080282" y="3993410"/>
            <a:ext cx="490881" cy="417947"/>
          </a:xfrm>
          <a:prstGeom prst="striped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Clr>
                <a:schemeClr val="bg1"/>
              </a:buClr>
            </a:pPr>
            <a:endParaRPr lang="fr-FR" dirty="0" err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C6411A-73D3-C686-AFC6-FDC1BE4D4090}"/>
              </a:ext>
            </a:extLst>
          </p:cNvPr>
          <p:cNvSpPr txBox="1"/>
          <p:nvPr/>
        </p:nvSpPr>
        <p:spPr>
          <a:xfrm>
            <a:off x="3166730" y="6361069"/>
            <a:ext cx="63334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Please refer to cheatsheet for copy/paste</a:t>
            </a:r>
            <a:endParaRPr lang="fr-FR" dirty="0"/>
          </a:p>
        </p:txBody>
      </p:sp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759F88EE-F466-6C9E-0318-DA2C01A240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13285" y="6332434"/>
            <a:ext cx="411111" cy="292622"/>
          </a:xfrm>
        </p:spPr>
        <p:txBody>
          <a:bodyPr/>
          <a:lstStyle/>
          <a:p>
            <a:fld id="{5B31B9E4-8E4D-4C86-BFD7-412B282B373B}" type="slidenum">
              <a:rPr lang="fr-FR" smtClean="0"/>
              <a:pPr/>
              <a:t>33</a:t>
            </a:fld>
            <a:endParaRPr lang="fr-F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E93499-5EA0-8C45-2590-53F3A11C49EB}"/>
              </a:ext>
            </a:extLst>
          </p:cNvPr>
          <p:cNvSpPr txBox="1"/>
          <p:nvPr/>
        </p:nvSpPr>
        <p:spPr>
          <a:xfrm>
            <a:off x="6521302" y="5004922"/>
            <a:ext cx="3109888" cy="26161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r"/>
            <a:r>
              <a:rPr lang="en-US" sz="11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Search for “</a:t>
            </a:r>
            <a:r>
              <a:rPr lang="fr-FR" sz="11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EVT_DISCONN_COMPLETE</a:t>
            </a:r>
            <a:r>
              <a:rPr lang="en-US" sz="11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”</a:t>
            </a:r>
          </a:p>
        </p:txBody>
      </p:sp>
      <p:pic>
        <p:nvPicPr>
          <p:cNvPr id="5" name="Graphic 4" descr="Magnifying glass with solid fill">
            <a:extLst>
              <a:ext uri="{FF2B5EF4-FFF2-40B4-BE49-F238E27FC236}">
                <a16:creationId xmlns:a16="http://schemas.microsoft.com/office/drawing/2014/main" id="{6078CD31-9416-CB78-CBFD-7CB23BD1A6E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567303" y="4998406"/>
            <a:ext cx="274641" cy="274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717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1" grpId="0" animBg="1"/>
      <p:bldP spid="22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50B10-1E78-42AD-B41B-13C092821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263525"/>
            <a:r>
              <a:rPr lang="en-US" sz="3600"/>
              <a:t>Bonus : </a:t>
            </a:r>
            <a:r>
              <a:rPr lang="fr-FR" sz="3600" dirty="0"/>
              <a:t>Add debug capabilities</a:t>
            </a:r>
            <a:endParaRPr lang="en-US" sz="3600" dirty="0">
              <a:cs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ECBEF2-2E8D-0470-BA1F-7BC8E664AF9A}"/>
              </a:ext>
            </a:extLst>
          </p:cNvPr>
          <p:cNvSpPr txBox="1"/>
          <p:nvPr/>
        </p:nvSpPr>
        <p:spPr>
          <a:xfrm>
            <a:off x="2820134" y="2067056"/>
            <a:ext cx="76573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600" dirty="0">
                <a:solidFill>
                  <a:schemeClr val="bg1"/>
                </a:solidFill>
              </a:rPr>
              <a:t>Move back to STM32CubeIDE/STM32CubeMX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1FA627-681F-3AEC-0544-F20D174FEA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0134" y="3429794"/>
            <a:ext cx="5538651" cy="2802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0840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F4D1ED8-C167-BB85-74F5-9A24F4E753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5517" y="978196"/>
            <a:ext cx="9382606" cy="5139606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D842F4E-26B1-1EAA-455E-EA3CF0E44A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configuration</a:t>
            </a:r>
            <a:br>
              <a:rPr lang="en-US" dirty="0"/>
            </a:br>
            <a:r>
              <a:rPr lang="en-US" dirty="0">
                <a:solidFill>
                  <a:schemeClr val="accent2"/>
                </a:solidFill>
              </a:rPr>
              <a:t>Traces &amp; logs</a:t>
            </a:r>
          </a:p>
        </p:txBody>
      </p:sp>
      <p:pic>
        <p:nvPicPr>
          <p:cNvPr id="6" name="Picture 17">
            <a:extLst>
              <a:ext uri="{FF2B5EF4-FFF2-40B4-BE49-F238E27FC236}">
                <a16:creationId xmlns:a16="http://schemas.microsoft.com/office/drawing/2014/main" id="{B67FAFCB-21A6-EEBA-3EA2-BA551A356D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0000" y1="24138" x2="40000" y2="24138"/>
                        <a14:foregroundMark x1="48333" y1="22414" x2="48333" y2="22414"/>
                        <a14:foregroundMark x1="35000" y1="34483" x2="35000" y2="34483"/>
                        <a14:foregroundMark x1="55000" y1="41379" x2="55000" y2="4137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1323" y="4323913"/>
            <a:ext cx="443574" cy="4872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E572534-9559-6509-4931-E99D25F2A5D1}"/>
              </a:ext>
            </a:extLst>
          </p:cNvPr>
          <p:cNvSpPr/>
          <p:nvPr/>
        </p:nvSpPr>
        <p:spPr>
          <a:xfrm>
            <a:off x="3264404" y="4323913"/>
            <a:ext cx="2238893" cy="150025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DC9CBD0-FEE7-FA32-5007-BEAD946C9B34}"/>
              </a:ext>
            </a:extLst>
          </p:cNvPr>
          <p:cNvSpPr/>
          <p:nvPr/>
        </p:nvSpPr>
        <p:spPr>
          <a:xfrm>
            <a:off x="8064896" y="4431665"/>
            <a:ext cx="307981" cy="27169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r>
              <a:rPr lang="en-US" dirty="0"/>
              <a:t>1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CB02EC40-59AA-512E-1E6B-D2D155E45F2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5103" y="79159"/>
            <a:ext cx="724817" cy="724817"/>
          </a:xfrm>
          <a:prstGeom prst="rect">
            <a:avLst/>
          </a:prstGeom>
        </p:spPr>
      </p:pic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A677AD86-5ADB-A365-8CBC-09382D2FF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13285" y="6332434"/>
            <a:ext cx="411111" cy="292622"/>
          </a:xfrm>
        </p:spPr>
        <p:txBody>
          <a:bodyPr/>
          <a:lstStyle/>
          <a:p>
            <a:fld id="{5B31B9E4-8E4D-4C86-BFD7-412B282B373B}" type="slidenum">
              <a:rPr lang="fr-FR" smtClean="0"/>
              <a:pPr/>
              <a:t>35</a:t>
            </a:fld>
            <a:endParaRPr lang="fr-FR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E1177C6-E2F4-38AC-8CBF-D373DDD81743}"/>
              </a:ext>
            </a:extLst>
          </p:cNvPr>
          <p:cNvSpPr/>
          <p:nvPr/>
        </p:nvSpPr>
        <p:spPr>
          <a:xfrm>
            <a:off x="6888698" y="4473938"/>
            <a:ext cx="554564" cy="157472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123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0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>
                <a:cs typeface="Arial"/>
              </a:rPr>
              <a:t>Open your App and Connect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41FC13-7855-43EC-B4DC-944406966D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0702" y="6489188"/>
            <a:ext cx="411111" cy="292622"/>
          </a:xfrm>
        </p:spPr>
        <p:txBody>
          <a:bodyPr>
            <a:normAutofit/>
          </a:bodyPr>
          <a:lstStyle/>
          <a:p>
            <a:fld id="{5B31B9E4-8E4D-4C86-BFD7-412B282B373B}" type="slidenum">
              <a:rPr lang="en-US" smtClean="0"/>
              <a:pPr/>
              <a:t>36</a:t>
            </a:fld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4DDC7FD-8D29-EF6B-07B0-6E09ECFDD9A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5103" y="79159"/>
            <a:ext cx="724817" cy="724817"/>
          </a:xfrm>
          <a:prstGeom prst="rect">
            <a:avLst/>
          </a:prstGeom>
        </p:spPr>
      </p:pic>
      <p:pic>
        <p:nvPicPr>
          <p:cNvPr id="6" name="Picture 5" descr="A close-up of a computer chip&#10;&#10;Description automatically generated with low confidence">
            <a:extLst>
              <a:ext uri="{FF2B5EF4-FFF2-40B4-BE49-F238E27FC236}">
                <a16:creationId xmlns:a16="http://schemas.microsoft.com/office/drawing/2014/main" id="{E39F0EB6-C747-9BA5-3F65-55646F10AE6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501" y="1305227"/>
            <a:ext cx="2010110" cy="1616939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4ADF59B3-EAB7-AB09-CA65-2EC4C94579C0}"/>
              </a:ext>
            </a:extLst>
          </p:cNvPr>
          <p:cNvGrpSpPr/>
          <p:nvPr/>
        </p:nvGrpSpPr>
        <p:grpSpPr>
          <a:xfrm>
            <a:off x="2141904" y="1137956"/>
            <a:ext cx="2951325" cy="2167379"/>
            <a:chOff x="5919096" y="1848151"/>
            <a:chExt cx="2951325" cy="2167379"/>
          </a:xfrm>
        </p:grpSpPr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C1B12BD0-0221-1C39-3A35-4A9446564BC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919096" y="1848151"/>
              <a:ext cx="2951325" cy="2167379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0F8CCA5-743D-52C5-8698-71F465232593}"/>
                </a:ext>
              </a:extLst>
            </p:cNvPr>
            <p:cNvSpPr txBox="1"/>
            <p:nvPr/>
          </p:nvSpPr>
          <p:spPr>
            <a:xfrm>
              <a:off x="7169151" y="2624063"/>
              <a:ext cx="971679" cy="307777"/>
            </a:xfrm>
            <a:prstGeom prst="rect">
              <a:avLst/>
            </a:prstGeom>
            <a:solidFill>
              <a:schemeClr val="accent4"/>
            </a:solidFill>
          </p:spPr>
          <p:txBody>
            <a:bodyPr wrap="square" rtlCol="0">
              <a:spAutoFit/>
            </a:bodyPr>
            <a:lstStyle/>
            <a:p>
              <a:pPr algn="l"/>
              <a:r>
                <a:rPr lang="fr-FR" sz="1400" dirty="0" err="1"/>
                <a:t>TeraTerm</a:t>
              </a:r>
              <a:endParaRPr lang="fr-FR" sz="1400" dirty="0"/>
            </a:p>
          </p:txBody>
        </p:sp>
      </p:grpSp>
      <p:sp>
        <p:nvSpPr>
          <p:cNvPr id="9" name="Oval 8">
            <a:extLst>
              <a:ext uri="{FF2B5EF4-FFF2-40B4-BE49-F238E27FC236}">
                <a16:creationId xmlns:a16="http://schemas.microsoft.com/office/drawing/2014/main" id="{AAD90659-6495-18E0-7AEB-BAD9A5BCAE23}"/>
              </a:ext>
            </a:extLst>
          </p:cNvPr>
          <p:cNvSpPr/>
          <p:nvPr/>
        </p:nvSpPr>
        <p:spPr>
          <a:xfrm>
            <a:off x="527511" y="4106501"/>
            <a:ext cx="307981" cy="27169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r>
              <a:rPr lang="en-US" dirty="0"/>
              <a:t>1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34AA189-EA00-94F9-7BC9-70EAED4918A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91101" y="1899994"/>
            <a:ext cx="2618850" cy="108637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C7DF7CD-D5DF-6F06-AF92-6F8DD611492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92965" y="1386151"/>
            <a:ext cx="2579285" cy="1489294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C32CAF12-7275-B852-3E05-727D3DBA8E32}"/>
              </a:ext>
            </a:extLst>
          </p:cNvPr>
          <p:cNvSpPr/>
          <p:nvPr/>
        </p:nvSpPr>
        <p:spPr>
          <a:xfrm>
            <a:off x="889920" y="4130250"/>
            <a:ext cx="1427706" cy="2241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Clr>
                <a:schemeClr val="bg1"/>
              </a:buClr>
            </a:pPr>
            <a:r>
              <a:rPr lang="en-US" sz="1100" dirty="0">
                <a:solidFill>
                  <a:schemeClr val="tx1"/>
                </a:solidFill>
              </a:rPr>
              <a:t>reset device</a:t>
            </a:r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46310C35-AA0F-3D1B-DFE9-1CB6894F30F5}"/>
              </a:ext>
            </a:extLst>
          </p:cNvPr>
          <p:cNvCxnSpPr>
            <a:cxnSpLocks/>
          </p:cNvCxnSpPr>
          <p:nvPr/>
        </p:nvCxnSpPr>
        <p:spPr>
          <a:xfrm>
            <a:off x="2044700" y="2495550"/>
            <a:ext cx="646911" cy="234950"/>
          </a:xfrm>
          <a:prstGeom prst="bentConnector3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BC2232E0-3BED-4B8F-B0D5-AE83EE2F011F}"/>
              </a:ext>
            </a:extLst>
          </p:cNvPr>
          <p:cNvSpPr/>
          <p:nvPr/>
        </p:nvSpPr>
        <p:spPr>
          <a:xfrm>
            <a:off x="2368155" y="4162302"/>
            <a:ext cx="1619646" cy="215898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Clr>
                <a:schemeClr val="bg1"/>
              </a:buClr>
            </a:pPr>
            <a:endParaRPr lang="fr-FR" dirty="0" err="1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E3F4685-30BB-D73C-D4D2-DF7BF47FB222}"/>
              </a:ext>
            </a:extLst>
          </p:cNvPr>
          <p:cNvSpPr/>
          <p:nvPr/>
        </p:nvSpPr>
        <p:spPr>
          <a:xfrm>
            <a:off x="578040" y="5810983"/>
            <a:ext cx="307981" cy="27169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r>
              <a:rPr lang="en-US" dirty="0"/>
              <a:t>2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085154B-6DFC-6829-11D7-C74C3986B025}"/>
              </a:ext>
            </a:extLst>
          </p:cNvPr>
          <p:cNvSpPr/>
          <p:nvPr/>
        </p:nvSpPr>
        <p:spPr>
          <a:xfrm>
            <a:off x="889920" y="5858483"/>
            <a:ext cx="1427706" cy="2241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Clr>
                <a:schemeClr val="bg1"/>
              </a:buClr>
            </a:pPr>
            <a:r>
              <a:rPr lang="en-US" sz="1100" dirty="0">
                <a:solidFill>
                  <a:schemeClr val="tx1"/>
                </a:solidFill>
              </a:rPr>
              <a:t>Connect </a:t>
            </a:r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89001678-8BC2-186F-F3C9-43920FA88764}"/>
              </a:ext>
            </a:extLst>
          </p:cNvPr>
          <p:cNvSpPr/>
          <p:nvPr/>
        </p:nvSpPr>
        <p:spPr>
          <a:xfrm>
            <a:off x="2418684" y="5866784"/>
            <a:ext cx="5709316" cy="215898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Clr>
                <a:schemeClr val="bg1"/>
              </a:buClr>
            </a:pPr>
            <a:endParaRPr lang="fr-FR" dirty="0" err="1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206E15B2-F943-8A0E-CFE9-1AC1B18C496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95600" y="3488619"/>
            <a:ext cx="2951325" cy="2233013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4090ABCB-7A71-0459-C120-D0E3A69DE0D5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r="26521" b="19486"/>
          <a:stretch/>
        </p:blipFill>
        <p:spPr>
          <a:xfrm>
            <a:off x="8259599" y="5154886"/>
            <a:ext cx="3185155" cy="1312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189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5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B461B-4F0C-423D-88CF-7C866C52E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Takeaways</a:t>
            </a:r>
            <a:br>
              <a:rPr lang="fr-FR" dirty="0"/>
            </a:br>
            <a:r>
              <a:rPr lang="fr-FR" dirty="0"/>
              <a:t>What’s next   </a:t>
            </a:r>
            <a:endParaRPr lang="en-US" dirty="0"/>
          </a:p>
        </p:txBody>
      </p:sp>
      <p:sp>
        <p:nvSpPr>
          <p:cNvPr id="8" name="Freeform 6">
            <a:extLst>
              <a:ext uri="{FF2B5EF4-FFF2-40B4-BE49-F238E27FC236}">
                <a16:creationId xmlns:a16="http://schemas.microsoft.com/office/drawing/2014/main" id="{1ADC363D-D8D5-A133-0F14-099E2FB4F35F}"/>
              </a:ext>
            </a:extLst>
          </p:cNvPr>
          <p:cNvSpPr/>
          <p:nvPr/>
        </p:nvSpPr>
        <p:spPr>
          <a:xfrm>
            <a:off x="562986" y="2075352"/>
            <a:ext cx="6169005" cy="640080"/>
          </a:xfrm>
          <a:custGeom>
            <a:avLst/>
            <a:gdLst>
              <a:gd name="connsiteX0" fmla="*/ 0 w 5769197"/>
              <a:gd name="connsiteY0" fmla="*/ 0 h 569746"/>
              <a:gd name="connsiteX1" fmla="*/ 5769197 w 5769197"/>
              <a:gd name="connsiteY1" fmla="*/ 0 h 569746"/>
              <a:gd name="connsiteX2" fmla="*/ 5769197 w 5769197"/>
              <a:gd name="connsiteY2" fmla="*/ 569746 h 569746"/>
              <a:gd name="connsiteX3" fmla="*/ 0 w 5769197"/>
              <a:gd name="connsiteY3" fmla="*/ 569746 h 569746"/>
              <a:gd name="connsiteX4" fmla="*/ 0 w 5769197"/>
              <a:gd name="connsiteY4" fmla="*/ 0 h 5697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69197" h="569746">
                <a:moveTo>
                  <a:pt x="0" y="0"/>
                </a:moveTo>
                <a:lnTo>
                  <a:pt x="5769197" y="0"/>
                </a:lnTo>
                <a:lnTo>
                  <a:pt x="5769197" y="569746"/>
                </a:lnTo>
                <a:lnTo>
                  <a:pt x="0" y="569746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52236" tIns="45720" rIns="45720" bIns="45720" numCol="1" spcCol="1270" anchor="ctr" anchorCtr="0">
            <a:noAutofit/>
          </a:bodyPr>
          <a:lstStyle/>
          <a:p>
            <a:pPr lvl="0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>
                <a:srgbClr val="03234B"/>
              </a:buClr>
            </a:pPr>
            <a:r>
              <a:rPr lang="en-US" sz="2000" dirty="0">
                <a:solidFill>
                  <a:schemeClr val="accent1"/>
                </a:solidFill>
              </a:rPr>
              <a:t>Hands-on#1 – </a:t>
            </a:r>
            <a:r>
              <a:rPr lang="en-US" sz="2000" dirty="0">
                <a:solidFill>
                  <a:schemeClr val="tx1"/>
                </a:solidFill>
              </a:rPr>
              <a:t>Basic </a:t>
            </a:r>
            <a:r>
              <a:rPr lang="fr-FR" sz="2000" dirty="0">
                <a:solidFill>
                  <a:schemeClr val="tx1"/>
                </a:solidFill>
              </a:rPr>
              <a:t>Bluetooth</a:t>
            </a:r>
            <a:r>
              <a:rPr lang="fr-FR" sz="2000" baseline="30000" dirty="0">
                <a:solidFill>
                  <a:schemeClr val="tx1"/>
                </a:solidFill>
              </a:rPr>
              <a:t>®</a:t>
            </a:r>
            <a:r>
              <a:rPr lang="fr-FR" sz="2000" dirty="0">
                <a:solidFill>
                  <a:schemeClr val="tx1"/>
                </a:solidFill>
              </a:rPr>
              <a:t> Low Energy</a:t>
            </a:r>
            <a:r>
              <a:rPr lang="en-US" sz="2000" dirty="0">
                <a:solidFill>
                  <a:schemeClr val="tx1"/>
                </a:solidFill>
              </a:rPr>
              <a:t> advertising device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18697B9-82EE-0A7B-D402-E9A2D62E3411}"/>
              </a:ext>
            </a:extLst>
          </p:cNvPr>
          <p:cNvSpPr/>
          <p:nvPr/>
        </p:nvSpPr>
        <p:spPr>
          <a:xfrm>
            <a:off x="6907513" y="2075352"/>
            <a:ext cx="4866802" cy="640080"/>
          </a:xfrm>
          <a:prstGeom prst="rect">
            <a:avLst/>
          </a:prstGeom>
        </p:spPr>
        <p:txBody>
          <a:bodyPr wrap="square" lIns="91440" tIns="45720" rIns="91440" bIns="45720" anchor="ctr" anchorCtr="0">
            <a:noAutofit/>
          </a:bodyPr>
          <a:lstStyle/>
          <a:p>
            <a:pPr>
              <a:spcBef>
                <a:spcPts val="600"/>
              </a:spcBef>
              <a:buClr>
                <a:srgbClr val="03234B"/>
              </a:buClr>
            </a:pPr>
            <a:r>
              <a:rPr lang="en-US" sz="1600" dirty="0"/>
              <a:t>Inherit of STM32 ecosystem and build a </a:t>
            </a:r>
            <a:r>
              <a:rPr lang="fr-FR" sz="1600" dirty="0"/>
              <a:t>Bluetooth</a:t>
            </a:r>
            <a:r>
              <a:rPr lang="fr-FR" sz="1600" baseline="30000" dirty="0"/>
              <a:t>®</a:t>
            </a:r>
            <a:r>
              <a:rPr lang="fr-FR" sz="1600" dirty="0"/>
              <a:t> Low Energy</a:t>
            </a:r>
            <a:r>
              <a:rPr lang="en-US" sz="1600" dirty="0"/>
              <a:t> advertising device application in few steps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6844BA8-942F-3D3E-0A60-7D4A3F1A774A}"/>
              </a:ext>
            </a:extLst>
          </p:cNvPr>
          <p:cNvCxnSpPr>
            <a:cxnSpLocks noChangeAspect="1"/>
          </p:cNvCxnSpPr>
          <p:nvPr/>
        </p:nvCxnSpPr>
        <p:spPr>
          <a:xfrm>
            <a:off x="6907513" y="2075352"/>
            <a:ext cx="0" cy="64008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A6E2865B-F0B0-CDB6-8D9F-4C946DD0D7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3981" y="6217160"/>
            <a:ext cx="494859" cy="505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rrow: Down 4">
            <a:extLst>
              <a:ext uri="{FF2B5EF4-FFF2-40B4-BE49-F238E27FC236}">
                <a16:creationId xmlns:a16="http://schemas.microsoft.com/office/drawing/2014/main" id="{244B72A9-A084-2FA7-221A-768AA6315775}"/>
              </a:ext>
            </a:extLst>
          </p:cNvPr>
          <p:cNvSpPr/>
          <p:nvPr/>
        </p:nvSpPr>
        <p:spPr>
          <a:xfrm>
            <a:off x="3816637" y="4335540"/>
            <a:ext cx="311150" cy="495300"/>
          </a:xfrm>
          <a:prstGeom prst="down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Clr>
                <a:schemeClr val="bg1"/>
              </a:buClr>
            </a:pPr>
            <a:endParaRPr lang="fr-FR" dirty="0" err="1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23F05C77-460B-7CB1-431B-18715BBA2201}"/>
              </a:ext>
            </a:extLst>
          </p:cNvPr>
          <p:cNvSpPr/>
          <p:nvPr/>
        </p:nvSpPr>
        <p:spPr>
          <a:xfrm>
            <a:off x="562986" y="5323167"/>
            <a:ext cx="6169005" cy="640080"/>
          </a:xfrm>
          <a:custGeom>
            <a:avLst/>
            <a:gdLst>
              <a:gd name="connsiteX0" fmla="*/ 0 w 5769197"/>
              <a:gd name="connsiteY0" fmla="*/ 0 h 569746"/>
              <a:gd name="connsiteX1" fmla="*/ 5769197 w 5769197"/>
              <a:gd name="connsiteY1" fmla="*/ 0 h 569746"/>
              <a:gd name="connsiteX2" fmla="*/ 5769197 w 5769197"/>
              <a:gd name="connsiteY2" fmla="*/ 569746 h 569746"/>
              <a:gd name="connsiteX3" fmla="*/ 0 w 5769197"/>
              <a:gd name="connsiteY3" fmla="*/ 569746 h 569746"/>
              <a:gd name="connsiteX4" fmla="*/ 0 w 5769197"/>
              <a:gd name="connsiteY4" fmla="*/ 0 h 5697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69197" h="569746">
                <a:moveTo>
                  <a:pt x="0" y="0"/>
                </a:moveTo>
                <a:lnTo>
                  <a:pt x="5769197" y="0"/>
                </a:lnTo>
                <a:lnTo>
                  <a:pt x="5769197" y="569746"/>
                </a:lnTo>
                <a:lnTo>
                  <a:pt x="0" y="569746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52236" tIns="45720" rIns="45720" bIns="45720" numCol="1" spcCol="1270" anchor="ctr" anchorCtr="0">
            <a:noAutofit/>
          </a:bodyPr>
          <a:lstStyle/>
          <a:p>
            <a:pPr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>
                <a:srgbClr val="03234B"/>
              </a:buClr>
            </a:pPr>
            <a:r>
              <a:rPr lang="en-US" sz="2000" dirty="0">
                <a:solidFill>
                  <a:schemeClr val="bg1"/>
                </a:solidFill>
              </a:rPr>
              <a:t>Hands-on#2 – Add </a:t>
            </a:r>
            <a:r>
              <a:rPr lang="fr-FR" sz="2000" dirty="0"/>
              <a:t>Bluetooth</a:t>
            </a:r>
            <a:r>
              <a:rPr lang="fr-FR" sz="2000" baseline="30000" dirty="0"/>
              <a:t>®</a:t>
            </a:r>
            <a:r>
              <a:rPr lang="fr-FR" sz="2000" dirty="0"/>
              <a:t> Low Energy</a:t>
            </a:r>
            <a:r>
              <a:rPr lang="en-US" sz="2000" dirty="0">
                <a:solidFill>
                  <a:schemeClr val="bg1"/>
                </a:solidFill>
              </a:rPr>
              <a:t> profile application code 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8D8C3A1-AFA6-8C92-F7B0-18CFAB804240}"/>
              </a:ext>
            </a:extLst>
          </p:cNvPr>
          <p:cNvCxnSpPr>
            <a:cxnSpLocks noChangeAspect="1"/>
          </p:cNvCxnSpPr>
          <p:nvPr/>
        </p:nvCxnSpPr>
        <p:spPr>
          <a:xfrm>
            <a:off x="6907513" y="5323167"/>
            <a:ext cx="0" cy="64008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066D6D76-8088-2CB2-29E4-39D9E325D31A}"/>
              </a:ext>
            </a:extLst>
          </p:cNvPr>
          <p:cNvSpPr/>
          <p:nvPr/>
        </p:nvSpPr>
        <p:spPr>
          <a:xfrm>
            <a:off x="6952038" y="5231152"/>
            <a:ext cx="4866802" cy="64008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>
              <a:spcBef>
                <a:spcPts val="600"/>
              </a:spcBef>
              <a:buClr>
                <a:srgbClr val="03234B"/>
              </a:buClr>
            </a:pPr>
            <a:r>
              <a:rPr lang="en-US" sz="1600" dirty="0"/>
              <a:t>Extend existing application code to enable proprietary profile (P2P_Server)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FA93ABF-C8E8-E664-190A-212AE062366C}"/>
              </a:ext>
            </a:extLst>
          </p:cNvPr>
          <p:cNvSpPr/>
          <p:nvPr/>
        </p:nvSpPr>
        <p:spPr>
          <a:xfrm>
            <a:off x="2581925" y="3735193"/>
            <a:ext cx="2818675" cy="44628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Clr>
                <a:schemeClr val="bg1"/>
              </a:buClr>
            </a:pPr>
            <a:r>
              <a:rPr lang="fr-FR" dirty="0"/>
              <a:t>save .ioc project file 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3DD4AE5D-1637-77E9-6036-D855D435CE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0600" y="3583064"/>
            <a:ext cx="1173137" cy="598418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7075F63A-9988-8A98-E6C4-130CF0D5C4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4187" y="1636495"/>
            <a:ext cx="419100" cy="400050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8859A3DB-D8FA-DECD-8A68-01527373C47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65103" y="79159"/>
            <a:ext cx="724817" cy="724817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C571597C-5712-D5BD-300D-71A7D3FF1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13285" y="6332434"/>
            <a:ext cx="411111" cy="292622"/>
          </a:xfrm>
        </p:spPr>
        <p:txBody>
          <a:bodyPr/>
          <a:lstStyle/>
          <a:p>
            <a:fld id="{5B31B9E4-8E4D-4C86-BFD7-412B282B373B}" type="slidenum">
              <a:rPr lang="fr-FR" smtClean="0"/>
              <a:pPr/>
              <a:t>37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5558511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086062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587DC9-9293-48B6-A832-81EED91686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0116" y="1268967"/>
            <a:ext cx="11180684" cy="1352637"/>
          </a:xfrm>
        </p:spPr>
        <p:txBody>
          <a:bodyPr vert="horz" lIns="91440" tIns="45720" rIns="90000" bIns="45720" rtlCol="0" anchor="t">
            <a:normAutofit fontScale="92500"/>
          </a:bodyPr>
          <a:lstStyle/>
          <a:p>
            <a:pPr marL="261620" indent="-261620"/>
            <a:r>
              <a:rPr lang="en-US" dirty="0">
                <a:cs typeface="Arial"/>
              </a:rPr>
              <a:t>The purpose is to start from WBA55 chipset level and build a basic server (</a:t>
            </a:r>
            <a:r>
              <a:rPr lang="en-US" dirty="0">
                <a:solidFill>
                  <a:schemeClr val="accent2"/>
                </a:solidFill>
                <a:cs typeface="Arial"/>
              </a:rPr>
              <a:t>p2pServer</a:t>
            </a:r>
            <a:r>
              <a:rPr lang="en-US" dirty="0">
                <a:cs typeface="Arial"/>
              </a:rPr>
              <a:t>) application using STM32CubeMX/STM32CubeIDE</a:t>
            </a:r>
            <a:endParaRPr lang="en-US" dirty="0"/>
          </a:p>
          <a:p>
            <a:pPr marL="261620" indent="-261620"/>
            <a:r>
              <a:rPr lang="en-US" dirty="0">
                <a:cs typeface="Arial"/>
              </a:rPr>
              <a:t>In this first part, focus is to get device </a:t>
            </a:r>
            <a:r>
              <a:rPr lang="en-US" dirty="0">
                <a:solidFill>
                  <a:schemeClr val="accent2"/>
                </a:solidFill>
                <a:cs typeface="Arial"/>
              </a:rPr>
              <a:t>visible and connectable </a:t>
            </a:r>
            <a:r>
              <a:rPr lang="en-US" dirty="0">
                <a:cs typeface="Arial"/>
              </a:rPr>
              <a:t>from my smartphone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8B461B-4F0C-423D-88CF-7C866C52E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Purpose  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8359248-240E-43FB-B467-14BBC7954152}"/>
              </a:ext>
            </a:extLst>
          </p:cNvPr>
          <p:cNvSpPr/>
          <p:nvPr/>
        </p:nvSpPr>
        <p:spPr>
          <a:xfrm>
            <a:off x="4185039" y="2898086"/>
            <a:ext cx="4314981" cy="2358203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Clr>
                <a:schemeClr val="bg1"/>
              </a:buClr>
            </a:pPr>
            <a:endParaRPr lang="en-US" dirty="0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3A4C192-99BD-4D28-BD24-53F32D287AD4}"/>
              </a:ext>
            </a:extLst>
          </p:cNvPr>
          <p:cNvCxnSpPr>
            <a:cxnSpLocks/>
          </p:cNvCxnSpPr>
          <p:nvPr/>
        </p:nvCxnSpPr>
        <p:spPr>
          <a:xfrm>
            <a:off x="3591310" y="3992652"/>
            <a:ext cx="64740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>
            <a:extLst>
              <a:ext uri="{FF2B5EF4-FFF2-40B4-BE49-F238E27FC236}">
                <a16:creationId xmlns:a16="http://schemas.microsoft.com/office/drawing/2014/main" id="{6EAC848E-68B1-4FCB-ECED-E2BF9FDCDB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9450" y="3805940"/>
            <a:ext cx="1084271" cy="635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3" name="Group 52">
            <a:extLst>
              <a:ext uri="{FF2B5EF4-FFF2-40B4-BE49-F238E27FC236}">
                <a16:creationId xmlns:a16="http://schemas.microsoft.com/office/drawing/2014/main" id="{6D7345A3-93DE-1F0B-4CC2-1812C540047C}"/>
              </a:ext>
            </a:extLst>
          </p:cNvPr>
          <p:cNvGrpSpPr/>
          <p:nvPr/>
        </p:nvGrpSpPr>
        <p:grpSpPr>
          <a:xfrm>
            <a:off x="6465704" y="3144213"/>
            <a:ext cx="1825971" cy="1861085"/>
            <a:chOff x="7203901" y="3147991"/>
            <a:chExt cx="1825971" cy="1861085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4C70C32B-4415-07F1-AB62-A3570C1C469C}"/>
                </a:ext>
              </a:extLst>
            </p:cNvPr>
            <p:cNvSpPr/>
            <p:nvPr/>
          </p:nvSpPr>
          <p:spPr>
            <a:xfrm>
              <a:off x="7203901" y="3147991"/>
              <a:ext cx="1825971" cy="186108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buClr>
                  <a:schemeClr val="bg1"/>
                </a:buClr>
              </a:pPr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2BF0A5A-EF9F-43B9-B88C-9E5C48D67B2C}"/>
                </a:ext>
              </a:extLst>
            </p:cNvPr>
            <p:cNvSpPr/>
            <p:nvPr/>
          </p:nvSpPr>
          <p:spPr>
            <a:xfrm>
              <a:off x="7434218" y="3547049"/>
              <a:ext cx="1371600" cy="4572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buClr>
                  <a:schemeClr val="bg1"/>
                </a:buClr>
              </a:pPr>
              <a:r>
                <a:rPr lang="en-US" sz="1400" dirty="0">
                  <a:solidFill>
                    <a:schemeClr val="accent1"/>
                  </a:solidFill>
                </a:rPr>
                <a:t>system </a:t>
              </a:r>
              <a:r>
                <a:rPr lang="en-US" sz="1400" dirty="0" err="1">
                  <a:solidFill>
                    <a:schemeClr val="accent1"/>
                  </a:solidFill>
                </a:rPr>
                <a:t>init</a:t>
              </a:r>
              <a:endParaRPr lang="en-US" sz="1400" dirty="0">
                <a:solidFill>
                  <a:schemeClr val="accent1"/>
                </a:solidFill>
              </a:endParaRPr>
            </a:p>
            <a:p>
              <a:pPr algn="ctr">
                <a:buClr>
                  <a:schemeClr val="bg1"/>
                </a:buClr>
              </a:pPr>
              <a:r>
                <a:rPr lang="en-US" sz="1400" dirty="0">
                  <a:solidFill>
                    <a:schemeClr val="accent1"/>
                  </a:solidFill>
                </a:rPr>
                <a:t> HW </a:t>
              </a:r>
              <a:r>
                <a:rPr lang="en-US" sz="1400" dirty="0" err="1">
                  <a:solidFill>
                    <a:schemeClr val="accent1"/>
                  </a:solidFill>
                </a:rPr>
                <a:t>init</a:t>
              </a:r>
              <a:endParaRPr lang="en-US" sz="1400" dirty="0">
                <a:solidFill>
                  <a:schemeClr val="accent1"/>
                </a:solidFill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D2DF9E5-31D0-45E8-B67F-400317FB40E8}"/>
                </a:ext>
              </a:extLst>
            </p:cNvPr>
            <p:cNvSpPr/>
            <p:nvPr/>
          </p:nvSpPr>
          <p:spPr>
            <a:xfrm>
              <a:off x="7459028" y="4209573"/>
              <a:ext cx="1371600" cy="5588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buClr>
                  <a:schemeClr val="bg1"/>
                </a:buClr>
              </a:pPr>
              <a:r>
                <a:rPr lang="fr-FR" sz="1050" dirty="0">
                  <a:solidFill>
                    <a:schemeClr val="tx1"/>
                  </a:solidFill>
                </a:rPr>
                <a:t>Bluetooth® Low Energy</a:t>
              </a:r>
              <a:r>
                <a:rPr lang="en-US" sz="1050" dirty="0">
                  <a:solidFill>
                    <a:schemeClr val="tx1"/>
                  </a:solidFill>
                </a:rPr>
                <a:t> </a:t>
              </a:r>
              <a:r>
                <a:rPr lang="en-US" sz="1400" dirty="0">
                  <a:solidFill>
                    <a:schemeClr val="accent1"/>
                  </a:solidFill>
                </a:rPr>
                <a:t>configuration</a:t>
              </a:r>
            </a:p>
          </p:txBody>
        </p:sp>
      </p:grpSp>
      <p:grpSp>
        <p:nvGrpSpPr>
          <p:cNvPr id="1025" name="Group 1024">
            <a:extLst>
              <a:ext uri="{FF2B5EF4-FFF2-40B4-BE49-F238E27FC236}">
                <a16:creationId xmlns:a16="http://schemas.microsoft.com/office/drawing/2014/main" id="{D45A4CDE-375B-3F67-E071-CD6B4EA6110D}"/>
              </a:ext>
            </a:extLst>
          </p:cNvPr>
          <p:cNvGrpSpPr/>
          <p:nvPr/>
        </p:nvGrpSpPr>
        <p:grpSpPr>
          <a:xfrm>
            <a:off x="4323107" y="3377842"/>
            <a:ext cx="1812602" cy="1812602"/>
            <a:chOff x="3445166" y="2987803"/>
            <a:chExt cx="1812602" cy="1812602"/>
          </a:xfrm>
        </p:grpSpPr>
        <p:pic>
          <p:nvPicPr>
            <p:cNvPr id="1024" name="Graphic 1023">
              <a:extLst>
                <a:ext uri="{FF2B5EF4-FFF2-40B4-BE49-F238E27FC236}">
                  <a16:creationId xmlns:a16="http://schemas.microsoft.com/office/drawing/2014/main" id="{0342F14B-E1D3-850A-8AFE-58F9CF91DF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445166" y="2987803"/>
              <a:ext cx="1812602" cy="1812602"/>
            </a:xfrm>
            <a:prstGeom prst="rect">
              <a:avLst/>
            </a:prstGeom>
          </p:spPr>
        </p:pic>
        <p:pic>
          <p:nvPicPr>
            <p:cNvPr id="35" name="Picture 62">
              <a:extLst>
                <a:ext uri="{FF2B5EF4-FFF2-40B4-BE49-F238E27FC236}">
                  <a16:creationId xmlns:a16="http://schemas.microsoft.com/office/drawing/2014/main" id="{AB0DEA0A-8433-1B43-549A-80A5700F925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603531" y="3963839"/>
              <a:ext cx="1445462" cy="502210"/>
            </a:xfrm>
            <a:prstGeom prst="rect">
              <a:avLst/>
            </a:prstGeom>
          </p:spPr>
        </p:pic>
      </p:grp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09EA9D04-1819-1F43-58C6-458889745427}"/>
              </a:ext>
            </a:extLst>
          </p:cNvPr>
          <p:cNvCxnSpPr>
            <a:cxnSpLocks/>
          </p:cNvCxnSpPr>
          <p:nvPr/>
        </p:nvCxnSpPr>
        <p:spPr>
          <a:xfrm flipH="1">
            <a:off x="5799860" y="3132973"/>
            <a:ext cx="671649" cy="736961"/>
          </a:xfrm>
          <a:prstGeom prst="line">
            <a:avLst/>
          </a:prstGeom>
          <a:ln w="19050">
            <a:solidFill>
              <a:schemeClr val="accent4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65542A5B-A5F6-E6AB-4CCD-85ACEABC938C}"/>
              </a:ext>
            </a:extLst>
          </p:cNvPr>
          <p:cNvCxnSpPr>
            <a:cxnSpLocks/>
          </p:cNvCxnSpPr>
          <p:nvPr/>
        </p:nvCxnSpPr>
        <p:spPr>
          <a:xfrm flipH="1" flipV="1">
            <a:off x="5793852" y="4284143"/>
            <a:ext cx="683632" cy="701182"/>
          </a:xfrm>
          <a:prstGeom prst="line">
            <a:avLst/>
          </a:prstGeom>
          <a:ln w="19050">
            <a:solidFill>
              <a:schemeClr val="accent4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79C6FF5C-A5C5-C3B2-B0D8-A1941C3B8F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3981" y="6217160"/>
            <a:ext cx="494859" cy="505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5">
            <a:extLst>
              <a:ext uri="{FF2B5EF4-FFF2-40B4-BE49-F238E27FC236}">
                <a16:creationId xmlns:a16="http://schemas.microsoft.com/office/drawing/2014/main" id="{8AF27E4F-EC90-6D55-A031-73282AA38B5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7393" y="2980788"/>
            <a:ext cx="1999513" cy="10413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1017635-BFD7-08CD-7762-8AAD964304B0}"/>
              </a:ext>
            </a:extLst>
          </p:cNvPr>
          <p:cNvSpPr txBox="1"/>
          <p:nvPr/>
        </p:nvSpPr>
        <p:spPr>
          <a:xfrm>
            <a:off x="4680630" y="3949787"/>
            <a:ext cx="11913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1200" dirty="0">
                <a:solidFill>
                  <a:schemeClr val="bg1"/>
                </a:solidFill>
              </a:rPr>
              <a:t>STM32WBA55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4356D62-4A47-5552-B55E-4B361A0065B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512530">
            <a:off x="9607058" y="3352791"/>
            <a:ext cx="1222880" cy="1574458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F2EBDFE0-A4AA-59AE-A397-C762F697D33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2538385">
            <a:off x="8601485" y="3801904"/>
            <a:ext cx="801682" cy="58873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4015FADE-8BB1-000C-D71A-D91698E9F97B}"/>
              </a:ext>
            </a:extLst>
          </p:cNvPr>
          <p:cNvSpPr txBox="1"/>
          <p:nvPr/>
        </p:nvSpPr>
        <p:spPr>
          <a:xfrm>
            <a:off x="4238719" y="5275438"/>
            <a:ext cx="5285726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fr-FR" sz="1600" dirty="0"/>
              <a:t>Bluetooth</a:t>
            </a:r>
            <a:r>
              <a:rPr lang="fr-FR" sz="1600" baseline="30000" dirty="0"/>
              <a:t>®</a:t>
            </a:r>
            <a:r>
              <a:rPr lang="fr-FR" sz="1600" dirty="0"/>
              <a:t> Low Energy </a:t>
            </a:r>
            <a:r>
              <a:rPr lang="fr-FR" sz="1600" dirty="0" err="1"/>
              <a:t>peripheral</a:t>
            </a:r>
            <a:r>
              <a:rPr lang="fr-FR" sz="1600" dirty="0"/>
              <a:t> </a:t>
            </a:r>
            <a:r>
              <a:rPr lang="fr-FR" sz="1600" dirty="0" err="1"/>
              <a:t>advertising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1ABA23B1-DB12-EFD2-B5B7-F26B26698436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65103" y="79159"/>
            <a:ext cx="724817" cy="72481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C542F7C-E3F7-513C-7883-B778C9B8729E}"/>
              </a:ext>
            </a:extLst>
          </p:cNvPr>
          <p:cNvSpPr txBox="1"/>
          <p:nvPr/>
        </p:nvSpPr>
        <p:spPr>
          <a:xfrm>
            <a:off x="2965414" y="5870508"/>
            <a:ext cx="6754230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 err="1"/>
              <a:t>Unpack</a:t>
            </a:r>
            <a:r>
              <a:rPr lang="fr-FR" dirty="0"/>
              <a:t> NUCLEO-WBA55, plug to laptop, </a:t>
            </a:r>
          </a:p>
          <a:p>
            <a:pPr algn="ctr"/>
            <a:r>
              <a:rPr lang="fr-FR" dirty="0"/>
              <a:t>install your favorite ST BLE ToolBox App and Let’s start !</a:t>
            </a:r>
          </a:p>
        </p:txBody>
      </p:sp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E5CE68C5-42B2-6B1A-ED60-4C5F925118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13285" y="6332434"/>
            <a:ext cx="411111" cy="292622"/>
          </a:xfrm>
        </p:spPr>
        <p:txBody>
          <a:bodyPr/>
          <a:lstStyle/>
          <a:p>
            <a:fld id="{5B31B9E4-8E4D-4C86-BFD7-412B282B373B}" type="slidenum">
              <a:rPr lang="fr-FR" smtClean="0"/>
              <a:pPr/>
              <a:t>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326968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587DC9-9293-48B6-A832-81EED91686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0117" y="1484659"/>
            <a:ext cx="11594944" cy="1086526"/>
          </a:xfrm>
        </p:spPr>
        <p:txBody>
          <a:bodyPr vert="horz" lIns="91440" tIns="45720" rIns="90000" bIns="45720" rtlCol="0" anchor="t">
            <a:normAutofit/>
          </a:bodyPr>
          <a:lstStyle/>
          <a:p>
            <a:pPr marL="274692" lvl="1" indent="0">
              <a:buNone/>
            </a:pPr>
            <a:endParaRPr lang="en-US" dirty="0"/>
          </a:p>
          <a:p>
            <a:pPr marL="274692" lvl="1" indent="0">
              <a:buNone/>
            </a:pPr>
            <a:endParaRPr lang="en-US" dirty="0">
              <a:solidFill>
                <a:srgbClr val="03234B"/>
              </a:solidFill>
              <a:latin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8B461B-4F0C-423D-88CF-7C866C52E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Source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CD9CA13-C3C9-4CB9-92E1-2FB82BCBEB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1B9E4-8E4D-4C86-BFD7-412B282B373B}" type="slidenum">
              <a:rPr lang="fr-FR" smtClean="0"/>
              <a:pPr/>
              <a:t>5</a:t>
            </a:fld>
            <a:endParaRPr lang="fr-F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AFB77C4-D750-3E9A-CCFA-9AC4D354DF7C}"/>
              </a:ext>
            </a:extLst>
          </p:cNvPr>
          <p:cNvSpPr txBox="1"/>
          <p:nvPr/>
        </p:nvSpPr>
        <p:spPr>
          <a:xfrm>
            <a:off x="549951" y="1512861"/>
            <a:ext cx="11063334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Hands-on based on </a:t>
            </a:r>
            <a:endParaRPr lang="en-US" sz="1800" b="1" dirty="0"/>
          </a:p>
          <a:p>
            <a:pPr algn="ctr"/>
            <a:r>
              <a:rPr lang="en-US" sz="1800" dirty="0"/>
              <a:t> </a:t>
            </a:r>
            <a:r>
              <a:rPr lang="en-US" dirty="0">
                <a:hlinkClick r:id="rId3"/>
              </a:rPr>
              <a:t>https://wiki.st.com/stm32mcu/wiki/Connectivity:STM32WBA_BLE_STM32CubeMX</a:t>
            </a:r>
            <a:endParaRPr lang="fr-FR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A5317D2-2788-44F8-FAE3-7FED2B7A86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382" y="2679825"/>
            <a:ext cx="6119970" cy="350369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EE50AC00-8AA3-958D-FA9A-0775E1BAA75C}"/>
              </a:ext>
            </a:extLst>
          </p:cNvPr>
          <p:cNvSpPr/>
          <p:nvPr/>
        </p:nvSpPr>
        <p:spPr>
          <a:xfrm>
            <a:off x="999653" y="4607676"/>
            <a:ext cx="1082643" cy="300480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Clr>
                <a:schemeClr val="bg1"/>
              </a:buClr>
            </a:pPr>
            <a:endParaRPr lang="en-US" dirty="0" err="1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3602ECB-3798-AADD-7C72-6DC0BED2A8DE}"/>
              </a:ext>
            </a:extLst>
          </p:cNvPr>
          <p:cNvSpPr txBox="1"/>
          <p:nvPr/>
        </p:nvSpPr>
        <p:spPr>
          <a:xfrm>
            <a:off x="7182548" y="3431660"/>
            <a:ext cx="4325245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fr-FR" sz="1400" dirty="0"/>
              <a:t>step by step guideline to build a Bluetooth</a:t>
            </a:r>
            <a:r>
              <a:rPr lang="fr-FR" sz="1400" baseline="30000" dirty="0"/>
              <a:t>®</a:t>
            </a:r>
            <a:r>
              <a:rPr lang="fr-FR" sz="1400" dirty="0"/>
              <a:t> Low Energy  peripheral application</a:t>
            </a: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D065A5CE-BBAB-8ED7-6DCF-69718AC488F3}"/>
              </a:ext>
            </a:extLst>
          </p:cNvPr>
          <p:cNvSpPr/>
          <p:nvPr/>
        </p:nvSpPr>
        <p:spPr>
          <a:xfrm>
            <a:off x="6408457" y="3608057"/>
            <a:ext cx="1013448" cy="214643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Clr>
                <a:schemeClr val="bg1"/>
              </a:buClr>
            </a:pPr>
            <a:endParaRPr lang="fr-FR" dirty="0" err="1"/>
          </a:p>
        </p:txBody>
      </p:sp>
      <p:pic>
        <p:nvPicPr>
          <p:cNvPr id="21" name="Picture 2">
            <a:extLst>
              <a:ext uri="{FF2B5EF4-FFF2-40B4-BE49-F238E27FC236}">
                <a16:creationId xmlns:a16="http://schemas.microsoft.com/office/drawing/2014/main" id="{B9AC3804-2204-08D0-CC63-F2A1AA9FED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87" t="4611" r="7816" b="6102"/>
          <a:stretch/>
        </p:blipFill>
        <p:spPr bwMode="auto">
          <a:xfrm>
            <a:off x="7421905" y="4815473"/>
            <a:ext cx="1260190" cy="1081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AF1B330-AC83-48E6-0B2A-1CF47FAB94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12530">
            <a:off x="10078001" y="4559498"/>
            <a:ext cx="1222880" cy="1574458"/>
          </a:xfrm>
          <a:prstGeom prst="rect">
            <a:avLst/>
          </a:prstGeom>
        </p:spPr>
      </p:pic>
      <p:sp>
        <p:nvSpPr>
          <p:cNvPr id="25" name="Arrow: Right 24">
            <a:extLst>
              <a:ext uri="{FF2B5EF4-FFF2-40B4-BE49-F238E27FC236}">
                <a16:creationId xmlns:a16="http://schemas.microsoft.com/office/drawing/2014/main" id="{7CCB446A-2299-32A2-1A9F-7125D7CFB46D}"/>
              </a:ext>
            </a:extLst>
          </p:cNvPr>
          <p:cNvSpPr/>
          <p:nvPr/>
        </p:nvSpPr>
        <p:spPr>
          <a:xfrm rot="5400000">
            <a:off x="7714075" y="4257082"/>
            <a:ext cx="758061" cy="190521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Clr>
                <a:schemeClr val="bg1"/>
              </a:buClr>
            </a:pPr>
            <a:endParaRPr lang="fr-FR" dirty="0" err="1"/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51584BB4-6418-DDA9-1FEF-1592A1B3807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538385">
            <a:off x="9072428" y="5008611"/>
            <a:ext cx="801682" cy="588734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ED2A4607-C1E6-195E-6F6C-C6A6F0D08BA3}"/>
              </a:ext>
            </a:extLst>
          </p:cNvPr>
          <p:cNvSpPr txBox="1"/>
          <p:nvPr/>
        </p:nvSpPr>
        <p:spPr>
          <a:xfrm>
            <a:off x="5930484" y="5919914"/>
            <a:ext cx="4325245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fr-FR" sz="1600" dirty="0"/>
              <a:t>Bluetooth</a:t>
            </a:r>
            <a:r>
              <a:rPr lang="fr-FR" sz="1600" baseline="30000" dirty="0"/>
              <a:t>®</a:t>
            </a:r>
            <a:r>
              <a:rPr lang="fr-FR" sz="1600" dirty="0"/>
              <a:t> Low Energy </a:t>
            </a:r>
            <a:r>
              <a:rPr lang="fr-FR" sz="1600" err="1"/>
              <a:t>peripheral</a:t>
            </a:r>
            <a:r>
              <a:rPr lang="fr-FR" sz="1600" dirty="0"/>
              <a:t> </a:t>
            </a:r>
          </a:p>
          <a:p>
            <a:pPr algn="ctr"/>
            <a:r>
              <a:rPr lang="fr-FR" sz="1600" dirty="0"/>
              <a:t>exposing data to central device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D3A6DE-0476-5702-4A97-03F78CE9703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76962" y="358904"/>
            <a:ext cx="2606448" cy="977418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A8B40DE1-1ECC-DBD3-CE3F-229833952695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65103" y="79159"/>
            <a:ext cx="724817" cy="724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4799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ABFB1A6-112F-E144-FDC2-4392F16BAD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Slides including following symbol are purely theoretical ones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Source code for development is included inside blue boxes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1B33DB2-998A-686D-92C0-A659D43A5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Legend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3E911D-72A3-B735-17A1-7EF6B640C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1B9E4-8E4D-4C86-BFD7-412B282B373B}" type="slidenum">
              <a:rPr lang="fr-FR" smtClean="0"/>
              <a:pPr/>
              <a:t>6</a:t>
            </a:fld>
            <a:endParaRPr lang="fr-FR" dirty="0"/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FE788CBE-EBDA-CF10-10F9-64CB4F5EE9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0570" y="1279349"/>
            <a:ext cx="922338" cy="94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68BBA74-642D-FF65-D500-4956A225A0EF}"/>
              </a:ext>
            </a:extLst>
          </p:cNvPr>
          <p:cNvSpPr/>
          <p:nvPr/>
        </p:nvSpPr>
        <p:spPr>
          <a:xfrm>
            <a:off x="9003219" y="3591093"/>
            <a:ext cx="2432297" cy="396705"/>
          </a:xfrm>
          <a:prstGeom prst="rect">
            <a:avLst/>
          </a:prstGeom>
          <a:noFill/>
          <a:ln w="317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HAL_Delay(500);</a:t>
            </a:r>
            <a:endParaRPr lang="en-US" sz="2000" b="0" i="0" dirty="0">
              <a:solidFill>
                <a:srgbClr val="03234B"/>
              </a:solidFill>
              <a:effectLst/>
              <a:latin typeface="Segoe UI" panose="020B0502040204020203" pitchFamily="34" charset="0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7BA264FC-D70F-C602-5B7A-34D817116C2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5103" y="79159"/>
            <a:ext cx="724817" cy="724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001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50B10-1E78-42AD-B41B-13C092821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 : STM32CubeMX initialization for STM32WBA Nucleo board</a:t>
            </a:r>
          </a:p>
        </p:txBody>
      </p:sp>
    </p:spTree>
    <p:extLst>
      <p:ext uri="{BB962C8B-B14F-4D97-AF65-F5344CB8AC3E}">
        <p14:creationId xmlns:p14="http://schemas.microsoft.com/office/powerpoint/2010/main" val="14347855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587DC9-9293-48B6-A832-81EED91686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6230" y="1844992"/>
            <a:ext cx="6898692" cy="600240"/>
          </a:xfrm>
        </p:spPr>
        <p:txBody>
          <a:bodyPr vert="horz" lIns="91440" tIns="45720" rIns="90000" bIns="45720" rtlCol="0" anchor="t"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>
                <a:cs typeface="Arial"/>
              </a:rPr>
              <a:t>STM32CubeMX : “Standalone version” or “integrated version” into STM32CubeIDE allow to start design within 3 options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8B461B-4F0C-423D-88CF-7C866C52E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600" dirty="0"/>
              <a:t>STM32CubeMX </a:t>
            </a:r>
            <a:r>
              <a:rPr lang="fr-FR" sz="3600" dirty="0" err="1"/>
              <a:t>capabilities</a:t>
            </a:r>
            <a:endParaRPr lang="en-US" dirty="0" err="1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C6FF5C-A5C5-C3B2-B0D8-A1941C3B8F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3981" y="6217160"/>
            <a:ext cx="494859" cy="505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5">
            <a:extLst>
              <a:ext uri="{FF2B5EF4-FFF2-40B4-BE49-F238E27FC236}">
                <a16:creationId xmlns:a16="http://schemas.microsoft.com/office/drawing/2014/main" id="{8AF27E4F-EC90-6D55-A031-73282AA38B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116" y="1519157"/>
            <a:ext cx="1999513" cy="104133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6E9D064-8B25-80E7-ED02-9769136E2164}"/>
              </a:ext>
            </a:extLst>
          </p:cNvPr>
          <p:cNvSpPr/>
          <p:nvPr/>
        </p:nvSpPr>
        <p:spPr>
          <a:xfrm>
            <a:off x="2462543" y="2560487"/>
            <a:ext cx="6446067" cy="671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Clr>
                <a:schemeClr val="bg1"/>
              </a:buClr>
            </a:pPr>
            <a:r>
              <a:rPr lang="fr-FR" b="1" dirty="0"/>
              <a:t>Example application</a:t>
            </a:r>
          </a:p>
          <a:p>
            <a:pPr algn="ctr">
              <a:buClr>
                <a:schemeClr val="bg1"/>
              </a:buClr>
            </a:pPr>
            <a:r>
              <a:rPr lang="fr-FR" sz="1600" dirty="0"/>
              <a:t>complete application running over NUCLEO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B59AF92-D7CA-49A6-BF66-C7CFBE61BC18}"/>
              </a:ext>
            </a:extLst>
          </p:cNvPr>
          <p:cNvSpPr/>
          <p:nvPr/>
        </p:nvSpPr>
        <p:spPr>
          <a:xfrm>
            <a:off x="1872559" y="2560487"/>
            <a:ext cx="589984" cy="671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Clr>
                <a:schemeClr val="bg1"/>
              </a:buClr>
            </a:pPr>
            <a:r>
              <a:rPr lang="fr-FR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9928950-B82C-EE5C-A98E-0F6B86E0ECC3}"/>
              </a:ext>
            </a:extLst>
          </p:cNvPr>
          <p:cNvSpPr/>
          <p:nvPr/>
        </p:nvSpPr>
        <p:spPr>
          <a:xfrm>
            <a:off x="2462543" y="3601817"/>
            <a:ext cx="6446067" cy="671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Clr>
                <a:schemeClr val="bg1"/>
              </a:buClr>
            </a:pPr>
            <a:r>
              <a:rPr lang="fr-FR" b="1" dirty="0"/>
              <a:t>Board level</a:t>
            </a:r>
          </a:p>
          <a:p>
            <a:pPr lvl="2"/>
            <a:r>
              <a:rPr lang="en-US" sz="1600" dirty="0"/>
              <a:t>all the hardware is already configured (NUCLEO_WBA55)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38E8D1B-1A46-DD14-B21E-D9FE0EB71FD1}"/>
              </a:ext>
            </a:extLst>
          </p:cNvPr>
          <p:cNvSpPr/>
          <p:nvPr/>
        </p:nvSpPr>
        <p:spPr>
          <a:xfrm>
            <a:off x="1872559" y="3601817"/>
            <a:ext cx="589984" cy="671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Clr>
                <a:schemeClr val="bg1"/>
              </a:buClr>
            </a:pPr>
            <a:r>
              <a:rPr lang="fr-FR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E961205-276A-6515-E882-8C13E9F0CEA8}"/>
              </a:ext>
            </a:extLst>
          </p:cNvPr>
          <p:cNvSpPr/>
          <p:nvPr/>
        </p:nvSpPr>
        <p:spPr>
          <a:xfrm>
            <a:off x="2462543" y="4561937"/>
            <a:ext cx="6446067" cy="671600"/>
          </a:xfrm>
          <a:prstGeom prst="rect">
            <a:avLst/>
          </a:prstGeom>
          <a:solidFill>
            <a:schemeClr val="tx1"/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Clr>
                <a:schemeClr val="bg1"/>
              </a:buClr>
            </a:pPr>
            <a:r>
              <a:rPr lang="fr-FR" b="1" dirty="0"/>
              <a:t>Chipset level</a:t>
            </a:r>
          </a:p>
          <a:p>
            <a:pPr lvl="2"/>
            <a:r>
              <a:rPr lang="en-US" sz="1600" dirty="0"/>
              <a:t>require to configure your HW (PCB) &amp; your application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3A3D89A-F4ED-B15F-A8E8-BF9805B74B7A}"/>
              </a:ext>
            </a:extLst>
          </p:cNvPr>
          <p:cNvSpPr/>
          <p:nvPr/>
        </p:nvSpPr>
        <p:spPr>
          <a:xfrm>
            <a:off x="1872559" y="4561937"/>
            <a:ext cx="589984" cy="671600"/>
          </a:xfrm>
          <a:prstGeom prst="rect">
            <a:avLst/>
          </a:prstGeom>
          <a:solidFill>
            <a:schemeClr val="accent4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Clr>
                <a:schemeClr val="bg1"/>
              </a:buClr>
            </a:pPr>
            <a:r>
              <a:rPr lang="fr-FR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A895786C-5BDF-46C7-1AC3-4F72F7EE624A}"/>
              </a:ext>
            </a:extLst>
          </p:cNvPr>
          <p:cNvSpPr/>
          <p:nvPr/>
        </p:nvSpPr>
        <p:spPr>
          <a:xfrm>
            <a:off x="8972035" y="4730982"/>
            <a:ext cx="452571" cy="333509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Clr>
                <a:schemeClr val="bg1"/>
              </a:buClr>
            </a:pPr>
            <a:endParaRPr lang="fr-FR" dirty="0" err="1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E3250D1-6FCA-E9EC-E753-9CF419736D6A}"/>
              </a:ext>
            </a:extLst>
          </p:cNvPr>
          <p:cNvSpPr txBox="1"/>
          <p:nvPr/>
        </p:nvSpPr>
        <p:spPr>
          <a:xfrm>
            <a:off x="9405049" y="4648762"/>
            <a:ext cx="21771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hlinkClick r:id="rId5"/>
              </a:rPr>
              <a:t>STM32WBA wiki page focus</a:t>
            </a:r>
            <a:endParaRPr lang="fr-FR" sz="1600" dirty="0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9B0580AC-74DF-C4C3-1B78-23D1B8C42226}"/>
              </a:ext>
            </a:extLst>
          </p:cNvPr>
          <p:cNvSpPr/>
          <p:nvPr/>
        </p:nvSpPr>
        <p:spPr>
          <a:xfrm rot="3387363">
            <a:off x="5607278" y="5430806"/>
            <a:ext cx="452571" cy="333509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Clr>
                <a:schemeClr val="bg1"/>
              </a:buClr>
            </a:pPr>
            <a:endParaRPr lang="fr-FR" dirty="0" err="1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4778B5C-2FA7-FED8-8837-20F45AFF14D5}"/>
              </a:ext>
            </a:extLst>
          </p:cNvPr>
          <p:cNvSpPr txBox="1"/>
          <p:nvPr/>
        </p:nvSpPr>
        <p:spPr>
          <a:xfrm>
            <a:off x="5354649" y="5788767"/>
            <a:ext cx="56384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Hands-on focus. As customer let’s build my own App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B571D17A-B22B-651B-1FD6-9187A4A596A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65103" y="79159"/>
            <a:ext cx="724817" cy="724817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323F1973-BA03-2E55-DDEF-7FB2A7FAC2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13285" y="6332434"/>
            <a:ext cx="411111" cy="292622"/>
          </a:xfrm>
        </p:spPr>
        <p:txBody>
          <a:bodyPr/>
          <a:lstStyle/>
          <a:p>
            <a:fld id="{5B31B9E4-8E4D-4C86-BFD7-412B282B373B}" type="slidenum">
              <a:rPr lang="fr-FR" smtClean="0"/>
              <a:pPr/>
              <a:t>8</a:t>
            </a:fld>
            <a:endParaRPr lang="fr-F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B16915-E10A-C812-1A89-67B1508DE5DD}"/>
              </a:ext>
            </a:extLst>
          </p:cNvPr>
          <p:cNvSpPr txBox="1"/>
          <p:nvPr/>
        </p:nvSpPr>
        <p:spPr>
          <a:xfrm>
            <a:off x="1872559" y="6414607"/>
            <a:ext cx="8557316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STM32CubeMX can be standalone application but also part of STM32CubeIDE</a:t>
            </a:r>
            <a:endParaRPr lang="fr-FR" dirty="0" err="1"/>
          </a:p>
        </p:txBody>
      </p:sp>
      <p:pic>
        <p:nvPicPr>
          <p:cNvPr id="11" name="Picture 4">
            <a:extLst>
              <a:ext uri="{FF2B5EF4-FFF2-40B4-BE49-F238E27FC236}">
                <a16:creationId xmlns:a16="http://schemas.microsoft.com/office/drawing/2014/main" id="{7FD19B90-ED4B-B81F-AD7F-86FEDDDCC9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301" y="2483550"/>
            <a:ext cx="1409344" cy="825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Graphic 15" descr="Lights On with solid fill">
            <a:extLst>
              <a:ext uri="{FF2B5EF4-FFF2-40B4-BE49-F238E27FC236}">
                <a16:creationId xmlns:a16="http://schemas.microsoft.com/office/drawing/2014/main" id="{F1F20379-0057-7639-943D-75D302BBE06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872559" y="6376782"/>
            <a:ext cx="407157" cy="407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2787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B461B-4F0C-423D-88CF-7C866C52E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STM32CubeMX design from chipset level</a:t>
            </a:r>
            <a:br>
              <a:rPr lang="en-US" sz="3600" dirty="0"/>
            </a:br>
            <a:r>
              <a:rPr lang="en-US" sz="3600" dirty="0"/>
              <a:t>complete journey 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C6FF5C-A5C5-C3B2-B0D8-A1941C3B8F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3981" y="6217160"/>
            <a:ext cx="494859" cy="505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0" name="Content Placeholder 3">
            <a:extLst>
              <a:ext uri="{FF2B5EF4-FFF2-40B4-BE49-F238E27FC236}">
                <a16:creationId xmlns:a16="http://schemas.microsoft.com/office/drawing/2014/main" id="{04508BF3-D7C0-EF28-E02F-03B3E2B7AE6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30212619"/>
              </p:ext>
            </p:extLst>
          </p:nvPr>
        </p:nvGraphicFramePr>
        <p:xfrm>
          <a:off x="320373" y="1551011"/>
          <a:ext cx="11591925" cy="46085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2" name="Picture 4">
            <a:extLst>
              <a:ext uri="{FF2B5EF4-FFF2-40B4-BE49-F238E27FC236}">
                <a16:creationId xmlns:a16="http://schemas.microsoft.com/office/drawing/2014/main" id="{1218E9A9-A285-EE60-C19B-1B12117BFB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9014" y="5392874"/>
            <a:ext cx="1084271" cy="635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688DA126-4D84-A899-0E40-A4C650856432}"/>
              </a:ext>
            </a:extLst>
          </p:cNvPr>
          <p:cNvSpPr txBox="1"/>
          <p:nvPr/>
        </p:nvSpPr>
        <p:spPr>
          <a:xfrm>
            <a:off x="400595" y="5069708"/>
            <a:ext cx="148916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/>
              <a:t>Hands-on </a:t>
            </a:r>
          </a:p>
          <a:p>
            <a:pPr algn="ctr"/>
            <a:r>
              <a:rPr lang="en-US" dirty="0"/>
              <a:t>F</a:t>
            </a:r>
            <a:r>
              <a:rPr lang="en-US" sz="1800" dirty="0"/>
              <a:t>ocus</a:t>
            </a:r>
          </a:p>
        </p:txBody>
      </p:sp>
      <p:sp>
        <p:nvSpPr>
          <p:cNvPr id="33" name="Left Brace 32">
            <a:extLst>
              <a:ext uri="{FF2B5EF4-FFF2-40B4-BE49-F238E27FC236}">
                <a16:creationId xmlns:a16="http://schemas.microsoft.com/office/drawing/2014/main" id="{4C84E537-2A77-067B-4430-D88C3EDA2DB8}"/>
              </a:ext>
            </a:extLst>
          </p:cNvPr>
          <p:cNvSpPr/>
          <p:nvPr/>
        </p:nvSpPr>
        <p:spPr>
          <a:xfrm>
            <a:off x="1787103" y="4403844"/>
            <a:ext cx="365760" cy="1784497"/>
          </a:xfrm>
          <a:prstGeom prst="leftBrac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08FD20B7-282E-A6C7-CD5D-B23176829F78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65103" y="79159"/>
            <a:ext cx="724817" cy="724817"/>
          </a:xfrm>
          <a:prstGeom prst="rect">
            <a:avLst/>
          </a:prstGeom>
        </p:spPr>
      </p:pic>
      <p:sp>
        <p:nvSpPr>
          <p:cNvPr id="4" name="Slide Number Placeholder 4">
            <a:extLst>
              <a:ext uri="{FF2B5EF4-FFF2-40B4-BE49-F238E27FC236}">
                <a16:creationId xmlns:a16="http://schemas.microsoft.com/office/drawing/2014/main" id="{ED609675-8ED2-7E60-A3C2-4176508EC8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13285" y="6332434"/>
            <a:ext cx="411111" cy="292622"/>
          </a:xfrm>
        </p:spPr>
        <p:txBody>
          <a:bodyPr/>
          <a:lstStyle/>
          <a:p>
            <a:fld id="{5B31B9E4-8E4D-4C86-BFD7-412B282B373B}" type="slidenum">
              <a:rPr lang="fr-FR" smtClean="0"/>
              <a:pPr/>
              <a:t>9</a:t>
            </a:fld>
            <a:endParaRPr lang="fr-FR" dirty="0"/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890FC1F8-4E25-9146-A410-A197BA9E79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5936" y="4434635"/>
            <a:ext cx="1084271" cy="635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380248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" val="ff2bc79a42d4e1134194e983bf134319e6f264"/>
  <p:tag name="APPVER" val="ᑄᐿᑁ"/>
  <p:tag name="RANDOM" val="17"/>
  <p:tag name="ISPRING_RESOURCE_PATHS_HASH_2" val="bb676f2088989847832f8dea20845ed3ced6f7aa"/>
  <p:tag name="MMPROD_NEXTUNIQUEID" val="10009"/>
  <p:tag name="MMPROD_UIDATA" val="&lt;database version=&quot;10.0&quot;&gt;&lt;object type=&quot;1&quot; unique_id=&quot;10001&quot;&gt;&lt;object type=&quot;2&quot; unique_id=&quot;46893&quot;&gt;&lt;object type=&quot;3&quot; unique_id=&quot;55459&quot;&gt;&lt;property id=&quot;20148&quot; value=&quot;5&quot;/&gt;&lt;property id=&quot;20300&quot; value=&quot;Slide 1 - &amp;quot;ST PowerPoint™ Template 16:9&amp;quot;&quot;/&gt;&lt;property id=&quot;20307&quot; value=&quot;257&quot;/&gt;&lt;/object&gt;&lt;object type=&quot;3&quot; unique_id=&quot;55473&quot;&gt;&lt;property id=&quot;20148&quot; value=&quot;5&quot;/&gt;&lt;property id=&quot;20300&quot; value=&quot;Slide 2&quot;/&gt;&lt;property id=&quot;20307&quot; value=&quot;258&quot;/&gt;&lt;/object&gt;&lt;object type=&quot;3&quot; unique_id=&quot;55474&quot;&gt;&lt;property id=&quot;20148&quot; value=&quot;5&quot;/&gt;&lt;property id=&quot;20300&quot; value=&quot;Slide 3&quot;/&gt;&lt;property id=&quot;20307&quot; value=&quot;259&quot;/&gt;&lt;/object&gt;&lt;/object&gt;&lt;object type=&quot;8&quot; unique_id=&quot;46897&quot;&gt;&lt;/object&gt;&lt;/object&gt;&lt;/database&gt;"/>
  <p:tag name="SECTOMILLISECCONVERTED" val="1"/>
  <p:tag name="CLINAME" val="ᑦᑿᑔᑽᑲᒄᒄᑺᑷᑺᑶᑵ!ᑦᑿᑔᑽᑲᒄᒄᑺᑷᑺᑶᑵ!ᑦᑿᑔᑽᑲᒄᒄᑺᑷᑺᑶᑵ"/>
  <p:tag name="DATETIME" val="ᑈᑀᑇᑀᑃᑁᑂᑃᐱᐱᑂᑆᑋᑁᑄᑡᑞᐱᐹᑘᑞᑥᐼᑃᑋᑁᐺ!ᑆᑀᑄᑀᑃᑁᑃᑂᐱᐱᑊᑋᑃᑆᐱᐹᑘᑞᑥᐼᑃᑋᑁᐺ!ᑆᑀᑄᑀᑃᑁᑃᑂᐱᐱᑊᑋᑃᑇᐱᐹᑘᑞᑥᐼᑃᑋᑁᐺ"/>
  <p:tag name="DONEBY" val="ᑤᑥᑭᑴᑽᑲᒃᑲᐱᑴᒀᑽᒀᑾᑳᒀ!ᑬᑦᑿᑔᑽᑲᒄᒄᑺᑷᑺᑶᑵᑮᐱᑏᐱᑒᑚᑡᐱᑹᑲᑿᑵᒀᒇᑶᒃ!ᑬᑦᑿᑔᑽᑲᒄᒄᑺᑷᑺᑶᑵᑮᐱᑏᐱᑒᑚᑡᐱᑹᑲᑿᑵᒀᒇᑶᒃ"/>
  <p:tag name="IPADDRESS" val="ᑒᑘᑣᑔᑨᑝᑃᑂᑄᑄ!ᑝᑛᑦᑔᑨᑝᑁᑁᑄᑂ!ᑝᑛᑦᑔᑨᑝᑁᑁᑄᑂ"/>
  <p:tag name="CHECKSUM" val="ᑅᑉᑄᑇ!ᑆᑈᑂᑈ!ᑆᑈᑂᑉ"/>
</p:tagLst>
</file>

<file path=ppt/theme/theme1.xml><?xml version="1.0" encoding="utf-8"?>
<a:theme xmlns:a="http://schemas.openxmlformats.org/drawingml/2006/main" name="ST PowerPoint Template 16x9">
  <a:themeElements>
    <a:clrScheme name="STMicroelectronics 2020">
      <a:dk1>
        <a:srgbClr val="03234B"/>
      </a:dk1>
      <a:lt1>
        <a:srgbClr val="FFFFFF"/>
      </a:lt1>
      <a:dk2>
        <a:srgbClr val="464650"/>
      </a:dk2>
      <a:lt2>
        <a:srgbClr val="E8E8E9"/>
      </a:lt2>
      <a:accent1>
        <a:srgbClr val="03234B"/>
      </a:accent1>
      <a:accent2>
        <a:srgbClr val="E6007E"/>
      </a:accent2>
      <a:accent3>
        <a:srgbClr val="3CB4E6"/>
      </a:accent3>
      <a:accent4>
        <a:srgbClr val="FFD200"/>
      </a:accent4>
      <a:accent5>
        <a:srgbClr val="49B170"/>
      </a:accent5>
      <a:accent6>
        <a:srgbClr val="8C0078"/>
      </a:accent6>
      <a:hlink>
        <a:srgbClr val="03234B"/>
      </a:hlink>
      <a:folHlink>
        <a:srgbClr val="03234B"/>
      </a:folHlink>
    </a:clrScheme>
    <a:fontScheme name="ST BRAND 2019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buClr>
            <a:schemeClr val="bg1"/>
          </a:buClr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defRPr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EFF5C3DB-C2C6-40B1-9210-9DC594D46A01}" vid="{1FDF3BD3-A25C-4EED-87EE-A069E27883D1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ED3EA96308A4C4BB6CB99FE33582AA4" ma:contentTypeVersion="20" ma:contentTypeDescription="Create a new document." ma:contentTypeScope="" ma:versionID="526f6cf1a9dda853b245af5ce2dbac47">
  <xsd:schema xmlns:xsd="http://www.w3.org/2001/XMLSchema" xmlns:xs="http://www.w3.org/2001/XMLSchema" xmlns:p="http://schemas.microsoft.com/office/2006/metadata/properties" xmlns:ns2="1539ea01-d2d1-4a06-b920-1c477107082b" xmlns:ns3="a903c903-f225-477e-9acb-dcad80e462d4" xmlns:ns4="e4e8b862-15e6-4e43-a653-c595c72fe1ca" targetNamespace="http://schemas.microsoft.com/office/2006/metadata/properties" ma:root="true" ma:fieldsID="29656aeba7a159f08c7d0758101369d0" ns2:_="" ns3:_="" ns4:_="">
    <xsd:import namespace="1539ea01-d2d1-4a06-b920-1c477107082b"/>
    <xsd:import namespace="a903c903-f225-477e-9acb-dcad80e462d4"/>
    <xsd:import namespace="e4e8b862-15e6-4e43-a653-c595c72fe1c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ServiceLocation" minOccurs="0"/>
                <xsd:element ref="ns2:MediaLengthInSeconds" minOccurs="0"/>
                <xsd:element ref="ns2:Notes" minOccurs="0"/>
                <xsd:element ref="ns2:_Flow_SignoffStatus" minOccurs="0"/>
                <xsd:element ref="ns2:lcf76f155ced4ddcb4097134ff3c332f" minOccurs="0"/>
                <xsd:element ref="ns4:TaxCatchAll" minOccurs="0"/>
                <xsd:element ref="ns2:RightOrder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39ea01-d2d1-4a06-b920-1c477107082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Notes" ma:index="21" nillable="true" ma:displayName="Notes" ma:format="Dropdown" ma:internalName="Notes">
      <xsd:simpleType>
        <xsd:restriction base="dms:Text">
          <xsd:maxLength value="255"/>
        </xsd:restriction>
      </xsd:simpleType>
    </xsd:element>
    <xsd:element name="_Flow_SignoffStatus" ma:index="22" nillable="true" ma:displayName="Sign-off status" ma:internalName="Sign_x002d_off_x0020_status">
      <xsd:simpleType>
        <xsd:restriction base="dms:Text"/>
      </xsd:simpleType>
    </xsd:element>
    <xsd:element name="lcf76f155ced4ddcb4097134ff3c332f" ma:index="24" nillable="true" ma:taxonomy="true" ma:internalName="lcf76f155ced4ddcb4097134ff3c332f" ma:taxonomyFieldName="MediaServiceImageTags" ma:displayName="Image Tags" ma:readOnly="false" ma:fieldId="{5cf76f15-5ced-4ddc-b409-7134ff3c332f}" ma:taxonomyMulti="true" ma:sspId="115f0e51-4dc2-4521-a620-e03b1e9ce12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RightOrder" ma:index="26" nillable="true" ma:displayName="Right Order" ma:format="Dropdown" ma:internalName="RightOrder" ma:percentage="FALSE">
      <xsd:simpleType>
        <xsd:restriction base="dms:Number"/>
      </xsd:simpleType>
    </xsd:element>
    <xsd:element name="MediaServiceObjectDetectorVersions" ma:index="27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903c903-f225-477e-9acb-dcad80e462d4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4e8b862-15e6-4e43-a653-c595c72fe1ca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bc3ea64-1e6c-4351-9f0c-555b4b5afa07}" ma:internalName="TaxCatchAll" ma:showField="CatchAllData" ma:web="a903c903-f225-477e-9acb-dcad80e462d4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Notes xmlns="1539ea01-d2d1-4a06-b920-1c477107082b" xsi:nil="true"/>
    <SharedWithUsers xmlns="a903c903-f225-477e-9acb-dcad80e462d4">
      <UserInfo>
        <DisplayName>Ramkumar YADAVALLI</DisplayName>
        <AccountId>544</AccountId>
        <AccountType/>
      </UserInfo>
    </SharedWithUsers>
    <TaxCatchAll xmlns="e4e8b862-15e6-4e43-a653-c595c72fe1ca" xsi:nil="true"/>
    <_Flow_SignoffStatus xmlns="1539ea01-d2d1-4a06-b920-1c477107082b" xsi:nil="true"/>
    <lcf76f155ced4ddcb4097134ff3c332f xmlns="1539ea01-d2d1-4a06-b920-1c477107082b">
      <Terms xmlns="http://schemas.microsoft.com/office/infopath/2007/PartnerControls"/>
    </lcf76f155ced4ddcb4097134ff3c332f>
    <RightOrder xmlns="1539ea01-d2d1-4a06-b920-1c477107082b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344FF56-5EE8-4C14-A725-51B28AAB21D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539ea01-d2d1-4a06-b920-1c477107082b"/>
    <ds:schemaRef ds:uri="a903c903-f225-477e-9acb-dcad80e462d4"/>
    <ds:schemaRef ds:uri="e4e8b862-15e6-4e43-a653-c595c72fe1c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B94E250-A5AD-441B-AE84-40983D745172}">
  <ds:schemaRefs>
    <ds:schemaRef ds:uri="http://schemas.openxmlformats.org/package/2006/metadata/core-properties"/>
    <ds:schemaRef ds:uri="http://purl.org/dc/dcmitype/"/>
    <ds:schemaRef ds:uri="http://schemas.microsoft.com/office/2006/documentManagement/types"/>
    <ds:schemaRef ds:uri="http://purl.org/dc/terms/"/>
    <ds:schemaRef ds:uri="http://purl.org/dc/elements/1.1/"/>
    <ds:schemaRef ds:uri="http://schemas.microsoft.com/office/infopath/2007/PartnerControls"/>
    <ds:schemaRef ds:uri="a903c903-f225-477e-9acb-dcad80e462d4"/>
    <ds:schemaRef ds:uri="http://schemas.microsoft.com/office/2006/metadata/properties"/>
    <ds:schemaRef ds:uri="http://www.w3.org/XML/1998/namespace"/>
    <ds:schemaRef ds:uri="e4e8b862-15e6-4e43-a653-c595c72fe1ca"/>
    <ds:schemaRef ds:uri="1539ea01-d2d1-4a06-b920-1c477107082b"/>
  </ds:schemaRefs>
</ds:datastoreItem>
</file>

<file path=customXml/itemProps3.xml><?xml version="1.0" encoding="utf-8"?>
<ds:datastoreItem xmlns:ds="http://schemas.openxmlformats.org/officeDocument/2006/customXml" ds:itemID="{BC18D2C1-4D79-4722-9DD5-2472C6625B03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cf8c7287-838c-46dd-b281-b1140229e67a}" enabled="1" method="Privileged" siteId="{75e027c9-20d5-47d5-b82f-77d7cd041e8f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2109</Words>
  <Application>Microsoft Office PowerPoint</Application>
  <PresentationFormat>Custom</PresentationFormat>
  <Paragraphs>354</Paragraphs>
  <Slides>38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3" baseType="lpstr">
      <vt:lpstr>Arial</vt:lpstr>
      <vt:lpstr>Calibri</vt:lpstr>
      <vt:lpstr>Consolas</vt:lpstr>
      <vt:lpstr>Segoe UI</vt:lpstr>
      <vt:lpstr>ST PowerPoint Template 16x9</vt:lpstr>
      <vt:lpstr>  Hands-on #1  Build basic p2pServer application and connect </vt:lpstr>
      <vt:lpstr>Agenda</vt:lpstr>
      <vt:lpstr>Hands-on presentation</vt:lpstr>
      <vt:lpstr>Purpose  </vt:lpstr>
      <vt:lpstr>Source</vt:lpstr>
      <vt:lpstr>Legend</vt:lpstr>
      <vt:lpstr>Step 1 : STM32CubeMX initialization for STM32WBA Nucleo board</vt:lpstr>
      <vt:lpstr>STM32CubeMX capabilities</vt:lpstr>
      <vt:lpstr>STM32CubeMX design from chipset level complete journey </vt:lpstr>
      <vt:lpstr>STM32CubeMx design from chipset level Hands-on focus (1/2)</vt:lpstr>
      <vt:lpstr>STM32CubeMx design from chipset level Hands-on focus (2/2)</vt:lpstr>
      <vt:lpstr>Open and Start STM32CubeIDE</vt:lpstr>
      <vt:lpstr>Peripherals in place to start BLE configuration !</vt:lpstr>
      <vt:lpstr>Peripherals in place to start BLE configuration ! Wiki explanations</vt:lpstr>
      <vt:lpstr>Step2  : Advertising and Bluetooth® Low Energy GAP/GATT custom application configuration </vt:lpstr>
      <vt:lpstr>Enabling Bluetooth® Low Energy</vt:lpstr>
      <vt:lpstr>Bluetooth® Low Energy Connection roles vs. Data roles</vt:lpstr>
      <vt:lpstr>Advertising Configuration </vt:lpstr>
      <vt:lpstr>Advertising Configuration Legacy Advertising Interval</vt:lpstr>
      <vt:lpstr>Advertising Elements Local Name</vt:lpstr>
      <vt:lpstr>Advertising Elements Advertising PDU</vt:lpstr>
      <vt:lpstr>Advertising Elements Manufacturer Data</vt:lpstr>
      <vt:lpstr>Customize Device Name</vt:lpstr>
      <vt:lpstr>Platform Settings Trace &amp; Logs: BSP settings</vt:lpstr>
      <vt:lpstr>Configuration Disable: Low Power </vt:lpstr>
      <vt:lpstr>Configuration Enable: TIM16</vt:lpstr>
      <vt:lpstr>Configuration completed What’s next  : code generation ?</vt:lpstr>
      <vt:lpstr>Step 3  : Code generation and user application code</vt:lpstr>
      <vt:lpstr>Code Generation</vt:lpstr>
      <vt:lpstr>Configuration completed What’s next  : code generation ?</vt:lpstr>
      <vt:lpstr>Here are our ADV data</vt:lpstr>
      <vt:lpstr>Open  Project Add application code to move to discoverable (1/2)</vt:lpstr>
      <vt:lpstr>Open  Project Add application code to move to discoverable (2/2)</vt:lpstr>
      <vt:lpstr>Bonus : Add debug capabilities</vt:lpstr>
      <vt:lpstr>Application configuration Traces &amp; logs</vt:lpstr>
      <vt:lpstr>Open your App and Connect</vt:lpstr>
      <vt:lpstr>Takeaways What’s next   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STM32 AZURE RTOS Workshop</dc:title>
  <dc:creator/>
  <cp:keywords/>
  <cp:lastModifiedBy/>
  <cp:revision>125</cp:revision>
  <dcterms:created xsi:type="dcterms:W3CDTF">2018-08-13T07:00:46Z</dcterms:created>
  <dcterms:modified xsi:type="dcterms:W3CDTF">2024-12-12T18:04:54Z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0x0101003ED3EA96308A4C4BB6CB99FE33582AA4</vt:lpwstr>
  </property>
  <property fmtid="{D5CDD505-2E9C-101B-9397-08002B2CF9AE}" pid="3" name="MSIP_Label_cf8c7287-838c-46dd-b281-b1140229e67a_Enabled">
    <vt:lpwstr>true</vt:lpwstr>
  </property>
  <property fmtid="{D5CDD505-2E9C-101B-9397-08002B2CF9AE}" pid="4" name="MSIP_Label_cf8c7287-838c-46dd-b281-b1140229e67a_SetDate">
    <vt:lpwstr>2021-05-03T07:26:03Z</vt:lpwstr>
  </property>
  <property fmtid="{D5CDD505-2E9C-101B-9397-08002B2CF9AE}" pid="5" name="MSIP_Label_cf8c7287-838c-46dd-b281-b1140229e67a_Method">
    <vt:lpwstr>Privileged</vt:lpwstr>
  </property>
  <property fmtid="{D5CDD505-2E9C-101B-9397-08002B2CF9AE}" pid="6" name="MSIP_Label_cf8c7287-838c-46dd-b281-b1140229e67a_Name">
    <vt:lpwstr>cf8c7287-838c-46dd-b281-b1140229e67a</vt:lpwstr>
  </property>
  <property fmtid="{D5CDD505-2E9C-101B-9397-08002B2CF9AE}" pid="7" name="MSIP_Label_cf8c7287-838c-46dd-b281-b1140229e67a_SiteId">
    <vt:lpwstr>75e027c9-20d5-47d5-b82f-77d7cd041e8f</vt:lpwstr>
  </property>
  <property fmtid="{D5CDD505-2E9C-101B-9397-08002B2CF9AE}" pid="8" name="MSIP_Label_cf8c7287-838c-46dd-b281-b1140229e67a_ActionId">
    <vt:lpwstr>68a7b649-ad44-4118-877d-34858c6f3d4f</vt:lpwstr>
  </property>
  <property fmtid="{D5CDD505-2E9C-101B-9397-08002B2CF9AE}" pid="9" name="MSIP_Label_cf8c7287-838c-46dd-b281-b1140229e67a_ContentBits">
    <vt:lpwstr>0</vt:lpwstr>
  </property>
  <property fmtid="{D5CDD505-2E9C-101B-9397-08002B2CF9AE}" pid="10" name="MediaServiceImageTags">
    <vt:lpwstr/>
  </property>
</Properties>
</file>